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5DD92-9E43-4071-83F6-B8762E68121F}" type="datetimeFigureOut">
              <a:rPr lang="hr-HR" smtClean="0"/>
              <a:t>31.1.2020.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9834E-C8B2-4BCE-AC39-F45E0B30A7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50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9834E-C8B2-4BCE-AC39-F45E0B30A754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5851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C527-55F5-4C99-A5E5-3AE6B737EB61}" type="datetimeFigureOut">
              <a:rPr lang="hr-HR" smtClean="0"/>
              <a:t>31.1.2020.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3EC7-29EF-4D8D-A4E7-FABEBC776C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365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C527-55F5-4C99-A5E5-3AE6B737EB61}" type="datetimeFigureOut">
              <a:rPr lang="hr-HR" smtClean="0"/>
              <a:t>31.1.2020.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3EC7-29EF-4D8D-A4E7-FABEBC776C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097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C527-55F5-4C99-A5E5-3AE6B737EB61}" type="datetimeFigureOut">
              <a:rPr lang="hr-HR" smtClean="0"/>
              <a:t>31.1.2020.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3EC7-29EF-4D8D-A4E7-FABEBC776C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2530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C527-55F5-4C99-A5E5-3AE6B737EB61}" type="datetimeFigureOut">
              <a:rPr lang="hr-HR" smtClean="0"/>
              <a:t>31.1.2020.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3EC7-29EF-4D8D-A4E7-FABEBC776CE4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758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C527-55F5-4C99-A5E5-3AE6B737EB61}" type="datetimeFigureOut">
              <a:rPr lang="hr-HR" smtClean="0"/>
              <a:t>31.1.2020.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3EC7-29EF-4D8D-A4E7-FABEBC776C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1709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C527-55F5-4C99-A5E5-3AE6B737EB61}" type="datetimeFigureOut">
              <a:rPr lang="hr-HR" smtClean="0"/>
              <a:t>31.1.2020.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3EC7-29EF-4D8D-A4E7-FABEBC776C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1955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C527-55F5-4C99-A5E5-3AE6B737EB61}" type="datetimeFigureOut">
              <a:rPr lang="hr-HR" smtClean="0"/>
              <a:t>31.1.2020.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3EC7-29EF-4D8D-A4E7-FABEBC776C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9837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C527-55F5-4C99-A5E5-3AE6B737EB61}" type="datetimeFigureOut">
              <a:rPr lang="hr-HR" smtClean="0"/>
              <a:t>31.1.2020.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3EC7-29EF-4D8D-A4E7-FABEBC776C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4676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C527-55F5-4C99-A5E5-3AE6B737EB61}" type="datetimeFigureOut">
              <a:rPr lang="hr-HR" smtClean="0"/>
              <a:t>31.1.2020.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3EC7-29EF-4D8D-A4E7-FABEBC776C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225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C527-55F5-4C99-A5E5-3AE6B737EB61}" type="datetimeFigureOut">
              <a:rPr lang="hr-HR" smtClean="0"/>
              <a:t>31.1.2020.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3EC7-29EF-4D8D-A4E7-FABEBC776C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067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C527-55F5-4C99-A5E5-3AE6B737EB61}" type="datetimeFigureOut">
              <a:rPr lang="hr-HR" smtClean="0"/>
              <a:t>31.1.2020.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3EC7-29EF-4D8D-A4E7-FABEBC776C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912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C527-55F5-4C99-A5E5-3AE6B737EB61}" type="datetimeFigureOut">
              <a:rPr lang="hr-HR" smtClean="0"/>
              <a:t>31.1.2020.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3EC7-29EF-4D8D-A4E7-FABEBC776C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664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C527-55F5-4C99-A5E5-3AE6B737EB61}" type="datetimeFigureOut">
              <a:rPr lang="hr-HR" smtClean="0"/>
              <a:t>31.1.2020.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3EC7-29EF-4D8D-A4E7-FABEBC776C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382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C527-55F5-4C99-A5E5-3AE6B737EB61}" type="datetimeFigureOut">
              <a:rPr lang="hr-HR" smtClean="0"/>
              <a:t>31.1.2020.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3EC7-29EF-4D8D-A4E7-FABEBC776C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490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C527-55F5-4C99-A5E5-3AE6B737EB61}" type="datetimeFigureOut">
              <a:rPr lang="hr-HR" smtClean="0"/>
              <a:t>31.1.2020.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3EC7-29EF-4D8D-A4E7-FABEBC776C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561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C527-55F5-4C99-A5E5-3AE6B737EB61}" type="datetimeFigureOut">
              <a:rPr lang="hr-HR" smtClean="0"/>
              <a:t>31.1.2020.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3EC7-29EF-4D8D-A4E7-FABEBC776C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146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C527-55F5-4C99-A5E5-3AE6B737EB61}" type="datetimeFigureOut">
              <a:rPr lang="hr-HR" smtClean="0"/>
              <a:t>31.1.2020.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3EC7-29EF-4D8D-A4E7-FABEBC776C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0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474C527-55F5-4C99-A5E5-3AE6B737EB61}" type="datetimeFigureOut">
              <a:rPr lang="hr-HR" smtClean="0"/>
              <a:t>31.1.2020.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3CD3EC7-29EF-4D8D-A4E7-FABEBC776C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1711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142" y="272561"/>
            <a:ext cx="6377858" cy="6673362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7" name="Dijagram toka: Izmjenična obrada 6"/>
          <p:cNvSpPr/>
          <p:nvPr/>
        </p:nvSpPr>
        <p:spPr>
          <a:xfrm>
            <a:off x="175846" y="4079631"/>
            <a:ext cx="5556738" cy="1274884"/>
          </a:xfrm>
          <a:prstGeom prst="flowChartAlternateProcess">
            <a:avLst/>
          </a:prstGeom>
          <a:solidFill>
            <a:srgbClr val="171201"/>
          </a:solidFill>
          <a:effectLst>
            <a:outerShdw blurRad="63500" dist="25400" dir="5400000" rotWithShape="0">
              <a:srgbClr val="000000">
                <a:alpha val="6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56051" y="4099414"/>
            <a:ext cx="6020532" cy="1235318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 w="165100" prst="coolSlant"/>
          </a:sp3d>
        </p:spPr>
        <p:txBody>
          <a:bodyPr>
            <a:normAutofit/>
          </a:bodyPr>
          <a:lstStyle/>
          <a:p>
            <a:r>
              <a:rPr lang="hr-HR" sz="40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Glagolitic</a:t>
            </a:r>
            <a:r>
              <a:rPr lang="hr-HR" sz="4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 </a:t>
            </a:r>
            <a:r>
              <a:rPr lang="hr-HR" sz="40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alphabet</a:t>
            </a:r>
            <a:endParaRPr lang="hr-HR" sz="40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19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Conclusion</a:t>
            </a:r>
            <a:endParaRPr lang="hr-HR" b="1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6045" y="2130725"/>
            <a:ext cx="5270740" cy="4589252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The Glagolitic script, as well as Glagolitic tradition, is a Croatian cultural phenomenon unique for its linguistic, graphic, ethnological, anthropological and semiotic characteristics. </a:t>
            </a:r>
            <a:endParaRPr lang="hr-HR" sz="40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In 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2014, following the decision of the Ministry of Culture, the Glagolitic script was inscribed into the list of intangible cultural heritage of the Republic of Croatia. </a:t>
            </a:r>
            <a:endParaRPr lang="hr-HR" sz="4000" dirty="0">
              <a:solidFill>
                <a:schemeClr val="bg2">
                  <a:lumMod val="10000"/>
                </a:schemeClr>
              </a:solidFill>
            </a:endParaRP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658" y="2130725"/>
            <a:ext cx="5884782" cy="39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2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hr-HR" sz="48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hr-HR" sz="4800" dirty="0">
                <a:solidFill>
                  <a:schemeClr val="bg2">
                    <a:lumMod val="10000"/>
                  </a:schemeClr>
                </a:solidFill>
              </a:rPr>
            </a:br>
            <a:endParaRPr lang="hr-HR" sz="4800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803" y="227162"/>
            <a:ext cx="6630838" cy="663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9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94605" y="2086985"/>
            <a:ext cx="4931742" cy="410738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The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/>
              </a:rPr>
              <a:t>Glagolitic script, also known as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/>
              </a:rPr>
              <a:t>Glagolitsa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/>
              </a:rPr>
              <a:t> and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/>
              </a:rPr>
              <a:t>Azbuka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/>
              </a:rPr>
              <a:t>, is the oldest known Slavic alphabet originated in the middle of the 9th century and Croats used it over a thousand years.</a:t>
            </a:r>
            <a:endParaRPr lang="hr-HR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https://cdn.shopify.com/s/files/1/1017/9431/products/v2-reference_1024x1024.png?v=14827684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909" y="1342549"/>
            <a:ext cx="5279365" cy="520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1068512" y="879894"/>
            <a:ext cx="6583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err="1" smtClean="0">
                <a:solidFill>
                  <a:schemeClr val="bg2">
                    <a:lumMod val="10000"/>
                  </a:schemeClr>
                </a:solidFill>
              </a:rPr>
              <a:t>The</a:t>
            </a:r>
            <a:r>
              <a:rPr lang="hr-HR" sz="4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4400" b="1" dirty="0" err="1" smtClean="0">
                <a:solidFill>
                  <a:schemeClr val="bg2">
                    <a:lumMod val="10000"/>
                  </a:schemeClr>
                </a:solidFill>
              </a:rPr>
              <a:t>Glagolitic</a:t>
            </a:r>
            <a:r>
              <a:rPr lang="hr-HR" sz="4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4400" b="1" dirty="0" err="1" smtClean="0">
                <a:solidFill>
                  <a:schemeClr val="bg2">
                    <a:lumMod val="10000"/>
                  </a:schemeClr>
                </a:solidFill>
              </a:rPr>
              <a:t>script</a:t>
            </a:r>
            <a:endParaRPr lang="hr-HR" sz="4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28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13863" y="2258660"/>
            <a:ext cx="4843473" cy="4058751"/>
          </a:xfrm>
        </p:spPr>
        <p:txBody>
          <a:bodyPr>
            <a:normAutofit lnSpcReduction="10000"/>
          </a:bodyPr>
          <a:lstStyle/>
          <a:p>
            <a:pPr lvl="0"/>
            <a:r>
              <a:rPr lang="hr-HR" sz="2400" dirty="0">
                <a:solidFill>
                  <a:schemeClr val="bg2">
                    <a:lumMod val="10000"/>
                  </a:schemeClr>
                </a:solidFill>
                <a:effectLst/>
              </a:rPr>
              <a:t>Saint </a:t>
            </a:r>
            <a:r>
              <a:rPr lang="hr-HR" sz="2400" dirty="0" err="1">
                <a:solidFill>
                  <a:schemeClr val="bg2">
                    <a:lumMod val="10000"/>
                  </a:schemeClr>
                </a:solidFill>
                <a:effectLst/>
              </a:rPr>
              <a:t>Cyril</a:t>
            </a:r>
            <a:r>
              <a:rPr lang="hr-HR" sz="24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hr-HR" sz="2400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Constantine</a:t>
            </a:r>
            <a:r>
              <a:rPr lang="hr-HR" sz="24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hr-HR" sz="2400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and</a:t>
            </a:r>
            <a:r>
              <a:rPr lang="hr-HR" sz="24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hr-HR" sz="2400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his</a:t>
            </a:r>
            <a:r>
              <a:rPr lang="hr-HR" sz="24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hr-HR" sz="2400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brother</a:t>
            </a:r>
            <a:r>
              <a:rPr lang="hr-HR" sz="24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Saint </a:t>
            </a:r>
            <a:r>
              <a:rPr lang="hr-HR" sz="2400" dirty="0" err="1">
                <a:solidFill>
                  <a:schemeClr val="bg2">
                    <a:lumMod val="10000"/>
                  </a:schemeClr>
                </a:solidFill>
                <a:effectLst/>
              </a:rPr>
              <a:t>Methodius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</a:rPr>
              <a:t>, were sent to spread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Christianity</a:t>
            </a:r>
            <a:r>
              <a:rPr lang="hr-HR" sz="24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among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</a:rPr>
              <a:t>the West Slavs in the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area</a:t>
            </a:r>
            <a:r>
              <a:rPr lang="hr-HR" sz="24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.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endParaRPr lang="hr-HR" sz="2400" dirty="0" smtClean="0">
              <a:solidFill>
                <a:schemeClr val="bg2">
                  <a:lumMod val="10000"/>
                </a:schemeClr>
              </a:solidFill>
              <a:effectLst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</a:rPr>
              <a:t>The brothers decided to translate liturgical books into the then current Slavic language understandable to the general population (now known as</a:t>
            </a:r>
            <a:r>
              <a:rPr lang="hr-HR" sz="2400" dirty="0">
                <a:solidFill>
                  <a:schemeClr val="bg2">
                    <a:lumMod val="10000"/>
                  </a:schemeClr>
                </a:solidFill>
                <a:effectLst/>
              </a:rPr>
              <a:t> Old </a:t>
            </a:r>
            <a:r>
              <a:rPr lang="hr-HR" sz="2400" dirty="0" err="1">
                <a:solidFill>
                  <a:schemeClr val="bg2">
                    <a:lumMod val="10000"/>
                  </a:schemeClr>
                </a:solidFill>
                <a:effectLst/>
              </a:rPr>
              <a:t>Slavic</a:t>
            </a:r>
            <a:r>
              <a:rPr lang="hr-HR" sz="24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hr-HR" sz="2400" dirty="0" err="1">
                <a:solidFill>
                  <a:schemeClr val="bg2">
                    <a:lumMod val="10000"/>
                  </a:schemeClr>
                </a:solidFill>
                <a:effectLst/>
              </a:rPr>
              <a:t>language</a:t>
            </a:r>
            <a:r>
              <a:rPr lang="hr-HR" sz="2400" dirty="0">
                <a:solidFill>
                  <a:schemeClr val="bg2">
                    <a:lumMod val="10000"/>
                  </a:schemeClr>
                </a:solidFill>
                <a:effectLst/>
              </a:rPr>
              <a:t>).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</a:rPr>
              <a:t> </a:t>
            </a:r>
            <a:endParaRPr lang="hr-HR" sz="2400" dirty="0">
              <a:solidFill>
                <a:schemeClr val="bg2">
                  <a:lumMod val="10000"/>
                </a:schemeClr>
              </a:solidFill>
              <a:effectLst/>
            </a:endParaRPr>
          </a:p>
          <a:p>
            <a:pPr lvl="0"/>
            <a:endParaRPr lang="hr-HR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1013864" y="941081"/>
            <a:ext cx="78919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b="1" dirty="0" err="1" smtClean="0">
                <a:solidFill>
                  <a:schemeClr val="bg2">
                    <a:lumMod val="10000"/>
                  </a:schemeClr>
                </a:solidFill>
              </a:rPr>
              <a:t>The</a:t>
            </a:r>
            <a:r>
              <a:rPr lang="hr-HR" sz="4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4400" b="1" dirty="0" err="1" smtClean="0">
                <a:solidFill>
                  <a:schemeClr val="bg2">
                    <a:lumMod val="10000"/>
                  </a:schemeClr>
                </a:solidFill>
              </a:rPr>
              <a:t>Cyril</a:t>
            </a:r>
            <a:r>
              <a:rPr lang="hr-HR" sz="4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4400" b="1" dirty="0" err="1" smtClean="0">
                <a:solidFill>
                  <a:schemeClr val="bg2">
                    <a:lumMod val="10000"/>
                  </a:schemeClr>
                </a:solidFill>
              </a:rPr>
              <a:t>and</a:t>
            </a:r>
            <a:r>
              <a:rPr lang="hr-HR" sz="4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4400" b="1" dirty="0" err="1" smtClean="0">
                <a:solidFill>
                  <a:schemeClr val="bg2">
                    <a:lumMod val="10000"/>
                  </a:schemeClr>
                </a:solidFill>
              </a:rPr>
              <a:t>Method</a:t>
            </a:r>
            <a:r>
              <a:rPr lang="hr-HR" sz="4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4400" b="1" dirty="0" err="1" smtClean="0">
                <a:solidFill>
                  <a:schemeClr val="bg2">
                    <a:lumMod val="10000"/>
                  </a:schemeClr>
                </a:solidFill>
              </a:rPr>
              <a:t>brothers</a:t>
            </a:r>
            <a:endParaRPr lang="hr-HR" sz="4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64" y="2388057"/>
            <a:ext cx="4876682" cy="312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2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9122" y="2020376"/>
            <a:ext cx="4581233" cy="4280162"/>
          </a:xfrm>
        </p:spPr>
        <p:txBody>
          <a:bodyPr>
            <a:normAutofit fontScale="77500" lnSpcReduction="20000"/>
          </a:bodyPr>
          <a:lstStyle/>
          <a:p>
            <a:r>
              <a:rPr lang="en-US" sz="4100" dirty="0">
                <a:solidFill>
                  <a:schemeClr val="bg2">
                    <a:lumMod val="10000"/>
                  </a:schemeClr>
                </a:solidFill>
                <a:effectLst/>
              </a:rPr>
              <a:t>The author of </a:t>
            </a:r>
            <a:r>
              <a:rPr lang="hr-HR" sz="4100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Glagolitic</a:t>
            </a:r>
            <a:r>
              <a:rPr lang="hr-HR" sz="41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hr-HR" sz="4100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alphabet</a:t>
            </a:r>
            <a:r>
              <a:rPr lang="en-US" sz="41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hr-HR" sz="4100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is</a:t>
            </a:r>
            <a:r>
              <a:rPr lang="hr-HR" sz="41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en-US" sz="41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Saint Cyril</a:t>
            </a:r>
            <a:r>
              <a:rPr lang="hr-HR" sz="41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.</a:t>
            </a:r>
          </a:p>
          <a:p>
            <a:pPr lvl="0"/>
            <a:r>
              <a:rPr lang="hr-HR" sz="41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He </a:t>
            </a:r>
            <a:r>
              <a:rPr lang="hr-HR" sz="4100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invited</a:t>
            </a:r>
            <a:r>
              <a:rPr lang="hr-HR" sz="41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hr-HR" sz="4100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Glagolitic</a:t>
            </a:r>
            <a:r>
              <a:rPr lang="hr-HR" sz="41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hr-HR" sz="4100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script</a:t>
            </a:r>
            <a:r>
              <a:rPr lang="hr-HR" sz="41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hr-HR" sz="4100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because</a:t>
            </a:r>
            <a:r>
              <a:rPr lang="en-US" sz="41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en-US" sz="4100" dirty="0">
                <a:solidFill>
                  <a:schemeClr val="bg2">
                    <a:lumMod val="10000"/>
                  </a:schemeClr>
                </a:solidFill>
                <a:effectLst/>
              </a:rPr>
              <a:t>the words of </a:t>
            </a:r>
            <a:r>
              <a:rPr lang="hr-HR" sz="41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Old </a:t>
            </a:r>
            <a:r>
              <a:rPr lang="hr-HR" sz="4100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Slavic</a:t>
            </a:r>
            <a:r>
              <a:rPr lang="en-US" sz="41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en-US" sz="4100" dirty="0">
                <a:solidFill>
                  <a:schemeClr val="bg2">
                    <a:lumMod val="10000"/>
                  </a:schemeClr>
                </a:solidFill>
                <a:effectLst/>
              </a:rPr>
              <a:t>language could not be easily written by using either the Greek or Latin alphabets</a:t>
            </a:r>
            <a:r>
              <a:rPr lang="hr-HR" sz="4100" dirty="0">
                <a:solidFill>
                  <a:schemeClr val="bg2">
                    <a:lumMod val="10000"/>
                  </a:schemeClr>
                </a:solidFill>
                <a:effectLst/>
              </a:rPr>
              <a:t>. </a:t>
            </a:r>
          </a:p>
          <a:p>
            <a:endParaRPr lang="hr-HR" sz="44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endParaRPr lang="hr-HR" sz="4400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38" y="2020376"/>
            <a:ext cx="6129036" cy="4130258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1155939" y="508958"/>
            <a:ext cx="10748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chemeClr val="bg2">
                    <a:lumMod val="10000"/>
                  </a:schemeClr>
                </a:solidFill>
              </a:rPr>
              <a:t>Who </a:t>
            </a:r>
            <a:r>
              <a:rPr lang="hr-HR" sz="4000" b="1" dirty="0" err="1" smtClean="0">
                <a:solidFill>
                  <a:schemeClr val="bg2">
                    <a:lumMod val="10000"/>
                  </a:schemeClr>
                </a:solidFill>
              </a:rPr>
              <a:t>is</a:t>
            </a:r>
            <a:r>
              <a:rPr lang="hr-HR" sz="4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</a:rPr>
              <a:t>the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</a:rPr>
              <a:t> author of the Glagolitic 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</a:rPr>
              <a:t>alphabet</a:t>
            </a:r>
            <a:r>
              <a:rPr lang="hr-HR" sz="4000" b="1" dirty="0" smtClean="0">
                <a:solidFill>
                  <a:schemeClr val="bg2">
                    <a:lumMod val="10000"/>
                  </a:schemeClr>
                </a:solidFill>
              </a:rPr>
              <a:t>?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</a:rPr>
              <a:t> </a:t>
            </a:r>
            <a:endParaRPr lang="hr-HR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6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3795" y="1732449"/>
            <a:ext cx="9791586" cy="4058751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The Glagolitic alphabet had been used for centuries in this area and Croats considered it to be their alphabet until it was displaced by the, more widely used, Latin alphabet. </a:t>
            </a:r>
            <a:endParaRPr lang="hr-HR" sz="2800" dirty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hr-HR" sz="2800" dirty="0">
                <a:solidFill>
                  <a:schemeClr val="bg2">
                    <a:lumMod val="10000"/>
                  </a:schemeClr>
                </a:solidFill>
              </a:rPr>
              <a:t>In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Croatia, Glagolitic language was held until the 19th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century</a:t>
            </a:r>
            <a:r>
              <a:rPr lang="hr-HR" sz="28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hr-HR" sz="2800" dirty="0">
              <a:solidFill>
                <a:schemeClr val="bg2">
                  <a:lumMod val="10000"/>
                </a:schemeClr>
              </a:solidFill>
            </a:endParaRP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22" y="4073147"/>
            <a:ext cx="5873251" cy="223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err="1">
                <a:solidFill>
                  <a:schemeClr val="bg2">
                    <a:lumMod val="10000"/>
                  </a:schemeClr>
                </a:solidFill>
                <a:effectLst/>
              </a:rPr>
              <a:t>C</a:t>
            </a:r>
            <a:r>
              <a:rPr lang="hr-HR" b="1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uriosities</a:t>
            </a:r>
            <a:r>
              <a:rPr lang="hr-HR" b="1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hr-HR" b="1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about</a:t>
            </a:r>
            <a:r>
              <a:rPr lang="hr-HR" b="1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hr-HR" b="1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the</a:t>
            </a:r>
            <a:r>
              <a:rPr lang="hr-HR" b="1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hr-HR" b="1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glagolitic</a:t>
            </a:r>
            <a:r>
              <a:rPr lang="hr-HR" b="1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hr-HR" b="1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alphabet</a:t>
            </a:r>
            <a:endParaRPr lang="hr-HR" b="1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3795" y="1732449"/>
            <a:ext cx="9808839" cy="4058751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25400" dir="17880000">
              <a:srgbClr val="000000">
                <a:alpha val="46000"/>
              </a:srgbClr>
            </a:outerShdw>
          </a:effectLst>
        </p:spPr>
        <p:txBody>
          <a:bodyPr>
            <a:normAutofit fontScale="85000" lnSpcReduction="20000"/>
          </a:bodyPr>
          <a:lstStyle/>
          <a:p>
            <a:pPr lvl="0"/>
            <a:r>
              <a:rPr lang="hr-HR" sz="3200" dirty="0" err="1" smtClean="0">
                <a:solidFill>
                  <a:schemeClr val="bg2">
                    <a:lumMod val="10000"/>
                  </a:schemeClr>
                </a:solidFill>
              </a:rPr>
              <a:t>Glagolitic</a:t>
            </a:r>
            <a:r>
              <a:rPr lang="hr-HR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3200" dirty="0" err="1">
                <a:solidFill>
                  <a:schemeClr val="bg2">
                    <a:lumMod val="10000"/>
                  </a:schemeClr>
                </a:solidFill>
              </a:rPr>
              <a:t>alphabet</a:t>
            </a:r>
            <a:r>
              <a:rPr lang="hr-HR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3200" dirty="0" err="1">
                <a:solidFill>
                  <a:schemeClr val="bg2">
                    <a:lumMod val="10000"/>
                  </a:schemeClr>
                </a:solidFill>
              </a:rPr>
              <a:t>does</a:t>
            </a:r>
            <a:r>
              <a:rPr lang="hr-HR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3200" dirty="0" err="1">
                <a:solidFill>
                  <a:schemeClr val="bg2">
                    <a:lumMod val="10000"/>
                  </a:schemeClr>
                </a:solidFill>
              </a:rPr>
              <a:t>not</a:t>
            </a:r>
            <a:r>
              <a:rPr lang="hr-HR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3200" dirty="0" smtClean="0">
                <a:solidFill>
                  <a:schemeClr val="bg2">
                    <a:lumMod val="10000"/>
                  </a:schemeClr>
                </a:solidFill>
              </a:rPr>
              <a:t>start </a:t>
            </a:r>
            <a:r>
              <a:rPr lang="hr-HR" sz="3200" dirty="0" err="1" smtClean="0">
                <a:solidFill>
                  <a:schemeClr val="bg2">
                    <a:lumMod val="10000"/>
                  </a:schemeClr>
                </a:solidFill>
              </a:rPr>
              <a:t>like</a:t>
            </a:r>
            <a:r>
              <a:rPr lang="hr-HR" sz="3200" dirty="0" smtClean="0">
                <a:solidFill>
                  <a:schemeClr val="bg2">
                    <a:lumMod val="10000"/>
                  </a:schemeClr>
                </a:solidFill>
              </a:rPr>
              <a:t> most </a:t>
            </a:r>
            <a:r>
              <a:rPr lang="hr-HR" sz="3200" dirty="0" err="1" smtClean="0">
                <a:solidFill>
                  <a:schemeClr val="bg2">
                    <a:lumMod val="10000"/>
                  </a:schemeClr>
                </a:solidFill>
              </a:rPr>
              <a:t>of</a:t>
            </a:r>
            <a:r>
              <a:rPr lang="hr-HR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3200" dirty="0" err="1" smtClean="0">
                <a:solidFill>
                  <a:schemeClr val="bg2">
                    <a:lumMod val="10000"/>
                  </a:schemeClr>
                </a:solidFill>
              </a:rPr>
              <a:t>the</a:t>
            </a:r>
            <a:r>
              <a:rPr lang="hr-HR" sz="3200" dirty="0" smtClean="0">
                <a:solidFill>
                  <a:schemeClr val="bg2">
                    <a:lumMod val="10000"/>
                  </a:schemeClr>
                </a:solidFill>
              </a:rPr>
              <a:t> Latin </a:t>
            </a:r>
            <a:r>
              <a:rPr lang="hr-HR" sz="3200" dirty="0" err="1" smtClean="0">
                <a:solidFill>
                  <a:schemeClr val="bg2">
                    <a:lumMod val="10000"/>
                  </a:schemeClr>
                </a:solidFill>
              </a:rPr>
              <a:t>alphabets</a:t>
            </a:r>
            <a:r>
              <a:rPr lang="hr-HR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3200" dirty="0" err="1">
                <a:solidFill>
                  <a:schemeClr val="bg2">
                    <a:lumMod val="10000"/>
                  </a:schemeClr>
                </a:solidFill>
              </a:rPr>
              <a:t>with</a:t>
            </a:r>
            <a:r>
              <a:rPr lang="hr-HR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3200" dirty="0" err="1">
                <a:solidFill>
                  <a:schemeClr val="bg2">
                    <a:lumMod val="10000"/>
                  </a:schemeClr>
                </a:solidFill>
              </a:rPr>
              <a:t>the</a:t>
            </a:r>
            <a:r>
              <a:rPr lang="hr-HR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3200" dirty="0" err="1" smtClean="0">
                <a:solidFill>
                  <a:schemeClr val="bg2">
                    <a:lumMod val="10000"/>
                  </a:schemeClr>
                </a:solidFill>
              </a:rPr>
              <a:t>letters</a:t>
            </a:r>
            <a:r>
              <a:rPr lang="hr-HR" sz="3200" dirty="0" smtClean="0">
                <a:solidFill>
                  <a:schemeClr val="bg2">
                    <a:lumMod val="10000"/>
                  </a:schemeClr>
                </a:solidFill>
              </a:rPr>
              <a:t>: </a:t>
            </a:r>
          </a:p>
          <a:p>
            <a:pPr marL="36900" indent="0">
              <a:buNone/>
            </a:pPr>
            <a:r>
              <a:rPr lang="hr-HR" sz="3200" dirty="0" smtClean="0">
                <a:solidFill>
                  <a:schemeClr val="bg2">
                    <a:lumMod val="10000"/>
                  </a:schemeClr>
                </a:solidFill>
              </a:rPr>
              <a:t>								</a:t>
            </a:r>
            <a:r>
              <a:rPr lang="hr-HR" sz="7800" b="1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A B C</a:t>
            </a:r>
          </a:p>
          <a:p>
            <a:endParaRPr lang="hr-HR" sz="32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hr-HR" sz="3200" dirty="0" err="1" smtClean="0">
                <a:solidFill>
                  <a:schemeClr val="bg2">
                    <a:lumMod val="10000"/>
                  </a:schemeClr>
                </a:solidFill>
              </a:rPr>
              <a:t>Instead</a:t>
            </a:r>
            <a:r>
              <a:rPr lang="hr-HR" sz="32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hr-HR" sz="3200" dirty="0" err="1">
                <a:solidFill>
                  <a:schemeClr val="bg2">
                    <a:lumMod val="10000"/>
                  </a:schemeClr>
                </a:solidFill>
              </a:rPr>
              <a:t>it</a:t>
            </a:r>
            <a:r>
              <a:rPr lang="hr-HR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3200" dirty="0" err="1">
                <a:solidFill>
                  <a:schemeClr val="bg2">
                    <a:lumMod val="10000"/>
                  </a:schemeClr>
                </a:solidFill>
              </a:rPr>
              <a:t>starts</a:t>
            </a:r>
            <a:r>
              <a:rPr lang="hr-HR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3200" dirty="0" err="1" smtClean="0">
                <a:solidFill>
                  <a:schemeClr val="bg2">
                    <a:lumMod val="10000"/>
                  </a:schemeClr>
                </a:solidFill>
              </a:rPr>
              <a:t>with</a:t>
            </a:r>
            <a:r>
              <a:rPr lang="hr-HR" sz="3200" dirty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hr-HR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marL="2877600" lvl="8" indent="0">
              <a:buNone/>
            </a:pPr>
            <a:r>
              <a:rPr lang="hr-HR" sz="4800" b="1" dirty="0">
                <a:solidFill>
                  <a:schemeClr val="bg2">
                    <a:lumMod val="10000"/>
                  </a:schemeClr>
                </a:solidFill>
                <a:latin typeface="Cooper Black" panose="0208090404030B020404" pitchFamily="18" charset="0"/>
              </a:rPr>
              <a:t>	</a:t>
            </a:r>
            <a:r>
              <a:rPr lang="hr-HR" sz="4800" b="1" dirty="0" smtClean="0">
                <a:solidFill>
                  <a:schemeClr val="bg2">
                    <a:lumMod val="10000"/>
                  </a:schemeClr>
                </a:solidFill>
                <a:latin typeface="Cooper Black" panose="0208090404030B020404" pitchFamily="18" charset="0"/>
              </a:rPr>
              <a:t>	</a:t>
            </a:r>
            <a:r>
              <a:rPr lang="hr-HR" sz="7800" b="1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A B V G</a:t>
            </a:r>
            <a:r>
              <a:rPr lang="hr-HR" sz="7800" b="1" dirty="0" smtClean="0">
                <a:solidFill>
                  <a:srgbClr val="C00000"/>
                </a:solidFill>
              </a:rPr>
              <a:t>   </a:t>
            </a:r>
            <a:endParaRPr lang="hr-HR" sz="7800" b="1" dirty="0">
              <a:solidFill>
                <a:srgbClr val="C00000"/>
              </a:solidFill>
            </a:endParaRPr>
          </a:p>
          <a:p>
            <a:pPr lvl="0"/>
            <a:endParaRPr lang="hr-HR" sz="3200" b="1" u="sng" dirty="0" smtClean="0">
              <a:solidFill>
                <a:srgbClr val="C00000"/>
              </a:solidFill>
            </a:endParaRPr>
          </a:p>
          <a:p>
            <a:pPr lvl="0"/>
            <a:endParaRPr lang="hr-HR" sz="3200" b="1" u="sng" dirty="0">
              <a:solidFill>
                <a:srgbClr val="C00000"/>
              </a:solidFill>
            </a:endParaRPr>
          </a:p>
          <a:p>
            <a:pPr lvl="0"/>
            <a:endParaRPr lang="hr-HR" sz="3200" b="1" u="sng" dirty="0" smtClean="0">
              <a:solidFill>
                <a:srgbClr val="C00000"/>
              </a:solidFill>
            </a:endParaRPr>
          </a:p>
          <a:p>
            <a:pPr lvl="0"/>
            <a:endParaRPr lang="hr-HR" sz="3200" b="1" u="sng" dirty="0">
              <a:solidFill>
                <a:srgbClr val="C00000"/>
              </a:solidFill>
            </a:endParaRPr>
          </a:p>
          <a:p>
            <a:pPr lvl="0"/>
            <a:endParaRPr lang="hr-HR" sz="3200" b="1" u="sng" dirty="0" smtClean="0">
              <a:solidFill>
                <a:srgbClr val="C00000"/>
              </a:solidFill>
            </a:endParaRPr>
          </a:p>
          <a:p>
            <a:pPr lvl="0"/>
            <a:endParaRPr lang="hr-HR" sz="3200" b="1" u="sng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>
                <a:solidFill>
                  <a:schemeClr val="bg2">
                    <a:lumMod val="10000"/>
                  </a:schemeClr>
                </a:solidFill>
                <a:effectLst/>
              </a:rPr>
              <a:t>Curiosities</a:t>
            </a:r>
            <a:r>
              <a:rPr lang="hr-HR" b="1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hr-HR" b="1" dirty="0" err="1">
                <a:solidFill>
                  <a:schemeClr val="bg2">
                    <a:lumMod val="10000"/>
                  </a:schemeClr>
                </a:solidFill>
                <a:effectLst/>
              </a:rPr>
              <a:t>about</a:t>
            </a:r>
            <a:r>
              <a:rPr lang="hr-HR" b="1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hr-HR" b="1" dirty="0" err="1">
                <a:solidFill>
                  <a:schemeClr val="bg2">
                    <a:lumMod val="10000"/>
                  </a:schemeClr>
                </a:solidFill>
                <a:effectLst/>
              </a:rPr>
              <a:t>the</a:t>
            </a:r>
            <a:r>
              <a:rPr lang="hr-HR" b="1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hr-HR" b="1" dirty="0" err="1">
                <a:solidFill>
                  <a:schemeClr val="bg2">
                    <a:lumMod val="10000"/>
                  </a:schemeClr>
                </a:solidFill>
                <a:effectLst/>
              </a:rPr>
              <a:t>glagolitic</a:t>
            </a:r>
            <a:r>
              <a:rPr lang="hr-HR" b="1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hr-HR" b="1" dirty="0" err="1">
                <a:solidFill>
                  <a:schemeClr val="bg2">
                    <a:lumMod val="10000"/>
                  </a:schemeClr>
                </a:solidFill>
                <a:effectLst/>
              </a:rPr>
              <a:t>alphabet</a:t>
            </a:r>
            <a:endParaRPr lang="hr-HR" b="1" dirty="0"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 err="1" smtClean="0">
                <a:solidFill>
                  <a:schemeClr val="bg2">
                    <a:lumMod val="10000"/>
                  </a:schemeClr>
                </a:solidFill>
              </a:rPr>
              <a:t>Every</a:t>
            </a:r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dirty="0" err="1">
                <a:solidFill>
                  <a:schemeClr val="bg2">
                    <a:lumMod val="10000"/>
                  </a:schemeClr>
                </a:solidFill>
              </a:rPr>
              <a:t>letter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dirty="0" err="1">
                <a:solidFill>
                  <a:schemeClr val="bg2">
                    <a:lumMod val="10000"/>
                  </a:schemeClr>
                </a:solidFill>
              </a:rPr>
              <a:t>has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dirty="0" err="1">
                <a:solidFill>
                  <a:schemeClr val="bg2">
                    <a:lumMod val="10000"/>
                  </a:schemeClr>
                </a:solidFill>
              </a:rPr>
              <a:t>its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2800" dirty="0">
                <a:solidFill>
                  <a:schemeClr val="bg2">
                    <a:lumMod val="10000"/>
                  </a:schemeClr>
                </a:solidFill>
              </a:rPr>
              <a:t>NAME </a:t>
            </a:r>
            <a:r>
              <a:rPr lang="hr-HR" dirty="0" err="1">
                <a:solidFill>
                  <a:schemeClr val="bg2">
                    <a:lumMod val="10000"/>
                  </a:schemeClr>
                </a:solidFill>
              </a:rPr>
              <a:t>in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dirty="0" err="1">
                <a:solidFill>
                  <a:schemeClr val="bg2">
                    <a:lumMod val="10000"/>
                  </a:schemeClr>
                </a:solidFill>
              </a:rPr>
              <a:t>order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 to </a:t>
            </a:r>
            <a:r>
              <a:rPr lang="hr-HR" dirty="0" err="1">
                <a:solidFill>
                  <a:schemeClr val="bg2">
                    <a:lumMod val="10000"/>
                  </a:schemeClr>
                </a:solidFill>
              </a:rPr>
              <a:t>memorize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dirty="0" err="1">
                <a:solidFill>
                  <a:schemeClr val="bg2">
                    <a:lumMod val="10000"/>
                  </a:schemeClr>
                </a:solidFill>
              </a:rPr>
              <a:t>the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dirty="0" err="1">
                <a:solidFill>
                  <a:schemeClr val="bg2">
                    <a:lumMod val="10000"/>
                  </a:schemeClr>
                </a:solidFill>
              </a:rPr>
              <a:t>letters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dirty="0" err="1">
                <a:solidFill>
                  <a:schemeClr val="bg2">
                    <a:lumMod val="10000"/>
                  </a:schemeClr>
                </a:solidFill>
              </a:rPr>
              <a:t>in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dirty="0" err="1">
                <a:solidFill>
                  <a:schemeClr val="bg2">
                    <a:lumMod val="10000"/>
                  </a:schemeClr>
                </a:solidFill>
              </a:rPr>
              <a:t>an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dirty="0" err="1">
                <a:solidFill>
                  <a:schemeClr val="bg2">
                    <a:lumMod val="10000"/>
                  </a:schemeClr>
                </a:solidFill>
              </a:rPr>
              <a:t>easier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bg2">
                    <a:lumMod val="10000"/>
                  </a:schemeClr>
                </a:solidFill>
              </a:rPr>
              <a:t>way</a:t>
            </a:r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pPr marL="36900" lvl="0" indent="0">
              <a:buNone/>
            </a:pPr>
            <a:endParaRPr lang="hr-HR" dirty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hr-HR" dirty="0" err="1">
                <a:solidFill>
                  <a:schemeClr val="bg2">
                    <a:lumMod val="10000"/>
                  </a:schemeClr>
                </a:solidFill>
              </a:rPr>
              <a:t>The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dirty="0" err="1">
                <a:solidFill>
                  <a:schemeClr val="bg2">
                    <a:lumMod val="10000"/>
                  </a:schemeClr>
                </a:solidFill>
              </a:rPr>
              <a:t>letter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 A </a:t>
            </a:r>
            <a:r>
              <a:rPr lang="hr-HR" dirty="0" err="1">
                <a:solidFill>
                  <a:schemeClr val="bg2">
                    <a:lumMod val="10000"/>
                  </a:schemeClr>
                </a:solidFill>
              </a:rPr>
              <a:t>is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dirty="0" err="1">
                <a:solidFill>
                  <a:schemeClr val="bg2">
                    <a:lumMod val="10000"/>
                  </a:schemeClr>
                </a:solidFill>
              </a:rPr>
              <a:t>pronounced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 as „</a:t>
            </a:r>
            <a:r>
              <a:rPr lang="hr-HR" dirty="0" err="1">
                <a:solidFill>
                  <a:schemeClr val="bg2">
                    <a:lumMod val="10000"/>
                  </a:schemeClr>
                </a:solidFill>
              </a:rPr>
              <a:t>az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“, </a:t>
            </a:r>
            <a:r>
              <a:rPr lang="hr-HR" dirty="0" err="1">
                <a:solidFill>
                  <a:schemeClr val="bg2">
                    <a:lumMod val="10000"/>
                  </a:schemeClr>
                </a:solidFill>
              </a:rPr>
              <a:t>and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B as 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„</a:t>
            </a:r>
            <a:r>
              <a:rPr lang="hr-HR" dirty="0" err="1">
                <a:solidFill>
                  <a:schemeClr val="bg2">
                    <a:lumMod val="10000"/>
                  </a:schemeClr>
                </a:solidFill>
              </a:rPr>
              <a:t>buki</a:t>
            </a:r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“...</a:t>
            </a:r>
          </a:p>
          <a:p>
            <a:pPr lvl="0"/>
            <a:endParaRPr lang="hr-HR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6900" lvl="0" indent="0" algn="ctr">
              <a:buNone/>
            </a:pPr>
            <a:r>
              <a:rPr lang="hr-HR" sz="3600" dirty="0" smtClean="0">
                <a:solidFill>
                  <a:srgbClr val="C00000"/>
                </a:solidFill>
              </a:rPr>
              <a:t>AZ + BUKI = </a:t>
            </a:r>
            <a:r>
              <a:rPr lang="hr-HR" sz="4400" dirty="0" smtClean="0">
                <a:solidFill>
                  <a:srgbClr val="C00000"/>
                </a:solidFill>
              </a:rPr>
              <a:t>AZBUKI</a:t>
            </a:r>
          </a:p>
          <a:p>
            <a:pPr marL="36900" lvl="0" indent="0" algn="ctr">
              <a:buNone/>
            </a:pPr>
            <a:r>
              <a:rPr lang="hr-HR" sz="4400" dirty="0" smtClean="0">
                <a:solidFill>
                  <a:srgbClr val="C00000"/>
                </a:solidFill>
              </a:rPr>
              <a:t> (Croatian: AZBUKA)</a:t>
            </a:r>
          </a:p>
          <a:p>
            <a:pPr lvl="0"/>
            <a:endParaRPr lang="hr-HR" dirty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endParaRPr lang="hr-HR" dirty="0">
              <a:solidFill>
                <a:schemeClr val="bg2">
                  <a:lumMod val="10000"/>
                </a:schemeClr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680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>
                <a:solidFill>
                  <a:schemeClr val="bg2">
                    <a:lumMod val="10000"/>
                  </a:schemeClr>
                </a:solidFill>
                <a:effectLst/>
              </a:rPr>
              <a:t>Curiosities</a:t>
            </a:r>
            <a:r>
              <a:rPr lang="hr-HR" b="1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hr-HR" b="1" dirty="0" err="1">
                <a:solidFill>
                  <a:schemeClr val="bg2">
                    <a:lumMod val="10000"/>
                  </a:schemeClr>
                </a:solidFill>
              </a:rPr>
              <a:t>about</a:t>
            </a:r>
            <a:r>
              <a:rPr lang="hr-HR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bg2">
                    <a:lumMod val="10000"/>
                  </a:schemeClr>
                </a:solidFill>
              </a:rPr>
              <a:t>the</a:t>
            </a:r>
            <a:r>
              <a:rPr lang="hr-HR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bg2">
                    <a:lumMod val="10000"/>
                  </a:schemeClr>
                </a:solidFill>
              </a:rPr>
              <a:t>glagolitic</a:t>
            </a:r>
            <a:r>
              <a:rPr lang="hr-HR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bg2">
                    <a:lumMod val="10000"/>
                  </a:schemeClr>
                </a:solidFill>
              </a:rPr>
              <a:t>alphabet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6720" y="5581291"/>
            <a:ext cx="11007911" cy="3822962"/>
          </a:xfrm>
        </p:spPr>
        <p:txBody>
          <a:bodyPr>
            <a:normAutofit/>
          </a:bodyPr>
          <a:lstStyle/>
          <a:p>
            <a:pPr lvl="0"/>
            <a:r>
              <a:rPr lang="hr-HR" sz="2400" dirty="0" err="1" smtClean="0">
                <a:solidFill>
                  <a:schemeClr val="bg2">
                    <a:lumMod val="10000"/>
                  </a:schemeClr>
                </a:solidFill>
              </a:rPr>
              <a:t>Glagolitic</a:t>
            </a:r>
            <a:r>
              <a:rPr lang="hr-HR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2400" dirty="0" err="1">
                <a:solidFill>
                  <a:schemeClr val="bg2">
                    <a:lumMod val="10000"/>
                  </a:schemeClr>
                </a:solidFill>
              </a:rPr>
              <a:t>alphabet</a:t>
            </a:r>
            <a:r>
              <a:rPr lang="hr-HR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2400" dirty="0" err="1">
                <a:solidFill>
                  <a:schemeClr val="bg2">
                    <a:lumMod val="10000"/>
                  </a:schemeClr>
                </a:solidFill>
              </a:rPr>
              <a:t>did</a:t>
            </a:r>
            <a:r>
              <a:rPr lang="hr-HR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2400" dirty="0" err="1">
                <a:solidFill>
                  <a:schemeClr val="bg2">
                    <a:lumMod val="10000"/>
                  </a:schemeClr>
                </a:solidFill>
              </a:rPr>
              <a:t>not</a:t>
            </a:r>
            <a:r>
              <a:rPr lang="hr-HR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2400" dirty="0" err="1">
                <a:solidFill>
                  <a:schemeClr val="bg2">
                    <a:lumMod val="10000"/>
                  </a:schemeClr>
                </a:solidFill>
              </a:rPr>
              <a:t>have</a:t>
            </a:r>
            <a:r>
              <a:rPr lang="hr-HR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2400" dirty="0" err="1">
                <a:solidFill>
                  <a:schemeClr val="bg2">
                    <a:lumMod val="10000"/>
                  </a:schemeClr>
                </a:solidFill>
              </a:rPr>
              <a:t>special</a:t>
            </a:r>
            <a:r>
              <a:rPr lang="hr-HR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2400" dirty="0" err="1">
                <a:solidFill>
                  <a:schemeClr val="bg2">
                    <a:lumMod val="10000"/>
                  </a:schemeClr>
                </a:solidFill>
              </a:rPr>
              <a:t>signs</a:t>
            </a:r>
            <a:r>
              <a:rPr lang="hr-HR" sz="2400" dirty="0">
                <a:solidFill>
                  <a:schemeClr val="bg2">
                    <a:lumMod val="10000"/>
                  </a:schemeClr>
                </a:solidFill>
              </a:rPr>
              <a:t> for </a:t>
            </a:r>
            <a:r>
              <a:rPr lang="hr-HR" sz="2400" dirty="0" err="1">
                <a:solidFill>
                  <a:schemeClr val="bg2">
                    <a:lumMod val="10000"/>
                  </a:schemeClr>
                </a:solidFill>
              </a:rPr>
              <a:t>numbers</a:t>
            </a:r>
            <a:r>
              <a:rPr lang="hr-HR" sz="2400" dirty="0">
                <a:solidFill>
                  <a:schemeClr val="bg2">
                    <a:lumMod val="10000"/>
                  </a:schemeClr>
                </a:solidFill>
              </a:rPr>
              <a:t>, but </a:t>
            </a:r>
            <a:r>
              <a:rPr lang="hr-HR" sz="2400" dirty="0" err="1">
                <a:solidFill>
                  <a:schemeClr val="bg2">
                    <a:lumMod val="10000"/>
                  </a:schemeClr>
                </a:solidFill>
              </a:rPr>
              <a:t>it</a:t>
            </a:r>
            <a:r>
              <a:rPr lang="hr-HR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2400" dirty="0" err="1">
                <a:solidFill>
                  <a:schemeClr val="bg2">
                    <a:lumMod val="10000"/>
                  </a:schemeClr>
                </a:solidFill>
              </a:rPr>
              <a:t>used</a:t>
            </a:r>
            <a:r>
              <a:rPr lang="hr-HR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2400" dirty="0" err="1">
                <a:solidFill>
                  <a:schemeClr val="bg2">
                    <a:lumMod val="10000"/>
                  </a:schemeClr>
                </a:solidFill>
              </a:rPr>
              <a:t>the</a:t>
            </a:r>
            <a:r>
              <a:rPr lang="hr-HR" sz="2400" dirty="0">
                <a:solidFill>
                  <a:schemeClr val="bg2">
                    <a:lumMod val="10000"/>
                  </a:schemeClr>
                </a:solidFill>
              </a:rPr>
              <a:t> same </a:t>
            </a:r>
            <a:r>
              <a:rPr lang="hr-HR" sz="2400" dirty="0" err="1">
                <a:solidFill>
                  <a:schemeClr val="bg2">
                    <a:lumMod val="10000"/>
                  </a:schemeClr>
                </a:solidFill>
              </a:rPr>
              <a:t>signs</a:t>
            </a:r>
            <a:r>
              <a:rPr lang="hr-HR" sz="2400" dirty="0">
                <a:solidFill>
                  <a:schemeClr val="bg2">
                    <a:lumMod val="10000"/>
                  </a:schemeClr>
                </a:solidFill>
              </a:rPr>
              <a:t> for </a:t>
            </a:r>
            <a:r>
              <a:rPr lang="hr-HR" sz="2400" dirty="0" err="1">
                <a:solidFill>
                  <a:schemeClr val="bg2">
                    <a:lumMod val="10000"/>
                  </a:schemeClr>
                </a:solidFill>
              </a:rPr>
              <a:t>letters</a:t>
            </a:r>
            <a:r>
              <a:rPr lang="hr-HR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2400" dirty="0" err="1">
                <a:solidFill>
                  <a:schemeClr val="bg2">
                    <a:lumMod val="10000"/>
                  </a:schemeClr>
                </a:solidFill>
              </a:rPr>
              <a:t>and</a:t>
            </a:r>
            <a:r>
              <a:rPr lang="hr-HR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2400" dirty="0" err="1" smtClean="0">
                <a:solidFill>
                  <a:schemeClr val="bg2">
                    <a:lumMod val="10000"/>
                  </a:schemeClr>
                </a:solidFill>
              </a:rPr>
              <a:t>numbers</a:t>
            </a:r>
            <a:r>
              <a:rPr lang="hr-HR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hr-HR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576" y="1697198"/>
            <a:ext cx="9625583" cy="359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5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>
                <a:solidFill>
                  <a:schemeClr val="bg2">
                    <a:lumMod val="10000"/>
                  </a:schemeClr>
                </a:solidFill>
                <a:effectLst/>
              </a:rPr>
              <a:t>B</a:t>
            </a:r>
            <a:r>
              <a:rPr lang="hr-HR" b="1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aška’s</a:t>
            </a:r>
            <a:r>
              <a:rPr lang="hr-HR" b="1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hr-HR" b="1" dirty="0" err="1">
                <a:solidFill>
                  <a:schemeClr val="bg2">
                    <a:lumMod val="10000"/>
                  </a:schemeClr>
                </a:solidFill>
                <a:effectLst/>
              </a:rPr>
              <a:t>G</a:t>
            </a:r>
            <a:r>
              <a:rPr lang="hr-HR" b="1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lagolitic</a:t>
            </a:r>
            <a:r>
              <a:rPr lang="hr-HR" b="1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hr-HR" b="1" dirty="0" err="1">
                <a:solidFill>
                  <a:schemeClr val="bg2">
                    <a:lumMod val="10000"/>
                  </a:schemeClr>
                </a:solidFill>
                <a:effectLst/>
              </a:rPr>
              <a:t>T</a:t>
            </a:r>
            <a:r>
              <a:rPr lang="hr-HR" b="1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ablet</a:t>
            </a:r>
            <a:endParaRPr lang="hr-HR" b="1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3794" y="1732449"/>
            <a:ext cx="10593843" cy="4901264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The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Baška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tablet dates back to 1100, it was discovered back in 1851, and in 1934 it was moved to Zagreb in order to conserve and preserve it for the future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hr-HR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The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Baška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tablet is the first document of Croatian statehood to be engraved in stone with the Glagolitic alphabet. It proves the ancient existence of a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civilised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Croatian state in a period when a number of European states did not exist. 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75" y="3727037"/>
            <a:ext cx="5217342" cy="275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3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kriljevac">
  <a:themeElements>
    <a:clrScheme name="Prilagođeno 4">
      <a:dk1>
        <a:sysClr val="windowText" lastClr="000000"/>
      </a:dk1>
      <a:lt1>
        <a:srgbClr val="FEE599"/>
      </a:lt1>
      <a:dk2>
        <a:srgbClr val="FEF4D6"/>
      </a:dk2>
      <a:lt2>
        <a:srgbClr val="FEE599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FEE599"/>
      </a:accent5>
      <a:accent6>
        <a:srgbClr val="70AD47"/>
      </a:accent6>
      <a:hlink>
        <a:srgbClr val="0563C1"/>
      </a:hlink>
      <a:folHlink>
        <a:srgbClr val="954F72"/>
      </a:folHlink>
    </a:clrScheme>
    <a:fontScheme name="Škriljevac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kriljeva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TM04033929[[fn=Škriljevac]]</Template>
  <TotalTime>419</TotalTime>
  <Words>371</Words>
  <Application>Microsoft Office PowerPoint</Application>
  <PresentationFormat>Prilagođeno</PresentationFormat>
  <Paragraphs>39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Škriljevac</vt:lpstr>
      <vt:lpstr>Glagolitic alphabet</vt:lpstr>
      <vt:lpstr>PowerPointova prezentacija</vt:lpstr>
      <vt:lpstr>PowerPointova prezentacija</vt:lpstr>
      <vt:lpstr>PowerPointova prezentacija</vt:lpstr>
      <vt:lpstr>PowerPointova prezentacija</vt:lpstr>
      <vt:lpstr>Curiosities about the glagolitic alphabet</vt:lpstr>
      <vt:lpstr>Curiosities about the glagolitic alphabet</vt:lpstr>
      <vt:lpstr>Curiosities about the glagolitic alphabet</vt:lpstr>
      <vt:lpstr>Baška’s Glagolitic Tablet</vt:lpstr>
      <vt:lpstr>Conclusion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Glagolitic alphabet</dc:title>
  <dc:creator>lalimaja@gmail.com</dc:creator>
  <cp:lastModifiedBy>Knjiznica</cp:lastModifiedBy>
  <cp:revision>33</cp:revision>
  <dcterms:created xsi:type="dcterms:W3CDTF">2020-01-29T07:25:20Z</dcterms:created>
  <dcterms:modified xsi:type="dcterms:W3CDTF">2020-01-31T07:14:01Z</dcterms:modified>
</cp:coreProperties>
</file>