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6" r:id="rId1"/>
  </p:sldMasterIdLst>
  <p:sldIdLst>
    <p:sldId id="260" r:id="rId2"/>
    <p:sldId id="257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23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1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0817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363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9271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938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244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5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69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24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0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38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2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10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66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2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BCB6D2-973E-B631-FF4C-9EA239050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6580"/>
            <a:ext cx="9446003" cy="1646302"/>
          </a:xfrm>
        </p:spPr>
        <p:txBody>
          <a:bodyPr>
            <a:normAutofit fontScale="90000"/>
          </a:bodyPr>
          <a:lstStyle/>
          <a:p>
            <a:pPr algn="l"/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r>
              <a:rPr lang="en-US" sz="3200" b="1" dirty="0"/>
              <a:t>Erasmus+ </a:t>
            </a:r>
            <a:r>
              <a:rPr lang="en-US" sz="3200" b="1" dirty="0" err="1"/>
              <a:t>Programme</a:t>
            </a:r>
            <a:r>
              <a:rPr lang="en-US" sz="3200" b="1" dirty="0"/>
              <a:t>: KA220-SCH</a:t>
            </a:r>
            <a:br>
              <a:rPr lang="hr-HR" sz="3200" b="1" dirty="0"/>
            </a:br>
            <a:r>
              <a:rPr lang="en-US" sz="3200" b="1" dirty="0"/>
              <a:t>Cooperation partnerships in school education</a:t>
            </a:r>
            <a:br>
              <a:rPr lang="hr-HR" sz="3200" b="1" dirty="0"/>
            </a:br>
            <a:r>
              <a:rPr lang="hr-HR" sz="3200" b="1" i="1" dirty="0" err="1">
                <a:solidFill>
                  <a:schemeClr val="accent1">
                    <a:lumMod val="50000"/>
                  </a:schemeClr>
                </a:solidFill>
              </a:rPr>
              <a:t>Let’s</a:t>
            </a:r>
            <a:r>
              <a:rPr lang="hr-HR" sz="3200" b="1" i="1" dirty="0">
                <a:solidFill>
                  <a:schemeClr val="accent1">
                    <a:lumMod val="50000"/>
                  </a:schemeClr>
                </a:solidFill>
              </a:rPr>
              <a:t> ALL </a:t>
            </a:r>
            <a:r>
              <a:rPr lang="hr-HR" sz="3200" b="1" i="1" dirty="0" err="1">
                <a:solidFill>
                  <a:schemeClr val="accent1">
                    <a:lumMod val="50000"/>
                  </a:schemeClr>
                </a:solidFill>
              </a:rPr>
              <a:t>Go</a:t>
            </a:r>
            <a:r>
              <a:rPr lang="hr-HR" sz="3200" b="1" i="1" dirty="0">
                <a:solidFill>
                  <a:schemeClr val="accent1">
                    <a:lumMod val="50000"/>
                  </a:schemeClr>
                </a:solidFill>
              </a:rPr>
              <a:t> to the </a:t>
            </a:r>
            <a:r>
              <a:rPr lang="hr-HR" sz="3200" b="1" i="1" dirty="0" err="1">
                <a:solidFill>
                  <a:schemeClr val="accent1">
                    <a:lumMod val="50000"/>
                  </a:schemeClr>
                </a:solidFill>
              </a:rPr>
              <a:t>Theatre</a:t>
            </a:r>
            <a:r>
              <a:rPr lang="hr-HR" sz="3200" b="1" i="1" dirty="0">
                <a:solidFill>
                  <a:schemeClr val="accent1">
                    <a:lumMod val="50000"/>
                  </a:schemeClr>
                </a:solidFill>
              </a:rPr>
              <a:t> of European </a:t>
            </a:r>
            <a:r>
              <a:rPr lang="hr-HR" sz="3200" b="1" i="1" dirty="0" err="1">
                <a:solidFill>
                  <a:schemeClr val="accent1">
                    <a:lumMod val="50000"/>
                  </a:schemeClr>
                </a:solidFill>
              </a:rPr>
              <a:t>Dreams</a:t>
            </a:r>
            <a:r>
              <a:rPr lang="hr-HR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5917F48-9D29-2D83-346E-D9627AE43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10316066" cy="2808189"/>
          </a:xfrm>
        </p:spPr>
        <p:txBody>
          <a:bodyPr>
            <a:normAutofit/>
          </a:bodyPr>
          <a:lstStyle/>
          <a:p>
            <a:pPr algn="l"/>
            <a:r>
              <a:rPr lang="hr-HR" b="1" dirty="0"/>
              <a:t>PARTNERSKE ŠKOLE</a:t>
            </a:r>
            <a:r>
              <a:rPr lang="hr-HR" dirty="0"/>
              <a:t>: Grčka, Bugarska, Rumunjska, Velika Britanija, Malta, Turska</a:t>
            </a:r>
          </a:p>
          <a:p>
            <a:pPr algn="l"/>
            <a:r>
              <a:rPr lang="hr-HR" b="1" dirty="0"/>
              <a:t>Trajanje projekta</a:t>
            </a:r>
            <a:r>
              <a:rPr lang="hr-HR" dirty="0"/>
              <a:t>: prosinac 2021. – lipanj 2024.</a:t>
            </a:r>
          </a:p>
          <a:p>
            <a:pPr algn="l"/>
            <a:r>
              <a:rPr lang="hr-HR" b="1" dirty="0"/>
              <a:t>Glavni koordinator</a:t>
            </a:r>
            <a:r>
              <a:rPr lang="hr-HR" dirty="0"/>
              <a:t>: Neprofitna udruga „</a:t>
            </a:r>
            <a:r>
              <a:rPr lang="it-IT" dirty="0" err="1"/>
              <a:t>Asociatia</a:t>
            </a:r>
            <a:r>
              <a:rPr lang="it-IT" dirty="0"/>
              <a:t> </a:t>
            </a:r>
            <a:r>
              <a:rPr lang="it-IT" dirty="0" err="1"/>
              <a:t>Contab</a:t>
            </a:r>
            <a:r>
              <a:rPr lang="it-IT" dirty="0"/>
              <a:t> ETIC Expert</a:t>
            </a:r>
            <a:r>
              <a:rPr lang="hr-HR" dirty="0"/>
              <a:t>”</a:t>
            </a:r>
            <a:r>
              <a:rPr lang="it-IT" dirty="0"/>
              <a:t>,  Craiova, R</a:t>
            </a:r>
            <a:r>
              <a:rPr lang="hr-HR" dirty="0" err="1"/>
              <a:t>umunjska</a:t>
            </a:r>
            <a:endParaRPr lang="hr-HR" dirty="0"/>
          </a:p>
          <a:p>
            <a:pPr algn="l"/>
            <a:r>
              <a:rPr lang="hr-HR" dirty="0"/>
              <a:t>Koordinatorica projekta u našoj školi: Alenka Banić </a:t>
            </a:r>
            <a:r>
              <a:rPr lang="hr-HR" dirty="0" err="1"/>
              <a:t>Juričić</a:t>
            </a:r>
            <a:r>
              <a:rPr lang="hr-HR" dirty="0"/>
              <a:t>, učiteljica engleskog jezika </a:t>
            </a:r>
          </a:p>
          <a:p>
            <a:pPr algn="l"/>
            <a:r>
              <a:rPr lang="hr-HR" b="1" dirty="0"/>
              <a:t>Ukupna vrijednost cijelog projekta</a:t>
            </a:r>
            <a:r>
              <a:rPr lang="hr-HR" dirty="0"/>
              <a:t>: </a:t>
            </a:r>
            <a:r>
              <a:rPr lang="hr-HR" b="1" dirty="0"/>
              <a:t>EUR 154. 030,00</a:t>
            </a:r>
          </a:p>
          <a:p>
            <a:pPr algn="l"/>
            <a:endParaRPr lang="hr-HR" dirty="0"/>
          </a:p>
        </p:txBody>
      </p:sp>
      <p:pic>
        <p:nvPicPr>
          <p:cNvPr id="5" name="Slika 4" descr="Slika na kojoj se prikazuje Font, električno plava, logotip, simbol&#10;&#10;Opis je automatski generiran">
            <a:extLst>
              <a:ext uri="{FF2B5EF4-FFF2-40B4-BE49-F238E27FC236}">
                <a16:creationId xmlns:a16="http://schemas.microsoft.com/office/drawing/2014/main" id="{37184983-8278-4582-238F-67A5A85773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69" y="188783"/>
            <a:ext cx="3258005" cy="933580"/>
          </a:xfrm>
          <a:prstGeom prst="rect">
            <a:avLst/>
          </a:prstGeom>
        </p:spPr>
      </p:pic>
      <p:pic>
        <p:nvPicPr>
          <p:cNvPr id="7" name="Slika 6" descr="Slika na kojoj se prikazuje ukrasni isječci, crtež, grafika, crtić&#10;&#10;Opis je automatski generiran">
            <a:extLst>
              <a:ext uri="{FF2B5EF4-FFF2-40B4-BE49-F238E27FC236}">
                <a16:creationId xmlns:a16="http://schemas.microsoft.com/office/drawing/2014/main" id="{18284C00-B5F6-3545-78F9-8E5A040A21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2130" y="188783"/>
            <a:ext cx="1389093" cy="2034300"/>
          </a:xfrm>
          <a:prstGeom prst="rect">
            <a:avLst/>
          </a:prstGeom>
        </p:spPr>
      </p:pic>
      <p:pic>
        <p:nvPicPr>
          <p:cNvPr id="9" name="Slika 8" descr="Slika na kojoj se prikazuje tekst, rukopis, krug, Font&#10;&#10;Opis je automatski generiran">
            <a:extLst>
              <a:ext uri="{FF2B5EF4-FFF2-40B4-BE49-F238E27FC236}">
                <a16:creationId xmlns:a16="http://schemas.microsoft.com/office/drawing/2014/main" id="{D39A4E1C-62CF-D251-FBDB-80917DAEEB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286" y="0"/>
            <a:ext cx="1952525" cy="171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48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875433-9F48-43EF-87DA-C0BC03724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100" dirty="0"/>
              <a:t>Mobilnost u Grčku (</a:t>
            </a:r>
            <a:r>
              <a:rPr lang="hr-HR" sz="3100" dirty="0" err="1"/>
              <a:t>Serres</a:t>
            </a:r>
            <a:r>
              <a:rPr lang="hr-HR" sz="3100" dirty="0"/>
              <a:t>) – 8.10.-13.10.2023.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408CEAD-7F89-40BE-B434-18E38A63E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3850"/>
            <a:ext cx="9842461" cy="5322815"/>
          </a:xfrm>
        </p:spPr>
        <p:txBody>
          <a:bodyPr>
            <a:noAutofit/>
          </a:bodyPr>
          <a:lstStyle/>
          <a:p>
            <a:r>
              <a:rPr lang="hr-HR" sz="1400" b="1" dirty="0"/>
              <a:t>POLAZAK (8.10.)</a:t>
            </a:r>
            <a:endParaRPr lang="hr-HR" sz="1400" dirty="0"/>
          </a:p>
          <a:p>
            <a:pPr lvl="0"/>
            <a:r>
              <a:rPr lang="hr-HR" sz="1300" dirty="0"/>
              <a:t>Polazak iz Umaga – cca. 14:30 </a:t>
            </a:r>
          </a:p>
          <a:p>
            <a:pPr lvl="0"/>
            <a:r>
              <a:rPr lang="hr-HR" sz="1300" dirty="0"/>
              <a:t>Let iz </a:t>
            </a:r>
            <a:r>
              <a:rPr lang="hr-HR" sz="1300" dirty="0" err="1"/>
              <a:t>Trevisa</a:t>
            </a:r>
            <a:r>
              <a:rPr lang="hr-HR" sz="1300" dirty="0"/>
              <a:t> u 18:35  </a:t>
            </a:r>
          </a:p>
          <a:p>
            <a:pPr lvl="0"/>
            <a:r>
              <a:rPr lang="hr-HR" sz="1300" dirty="0"/>
              <a:t>Dolazak u </a:t>
            </a:r>
            <a:r>
              <a:rPr lang="hr-HR" sz="1300" dirty="0" err="1"/>
              <a:t>Thessaloniki</a:t>
            </a:r>
            <a:r>
              <a:rPr lang="hr-HR" sz="1300" dirty="0"/>
              <a:t> – 21:25</a:t>
            </a:r>
          </a:p>
          <a:p>
            <a:pPr lvl="0"/>
            <a:r>
              <a:rPr lang="hr-HR" sz="1300" dirty="0"/>
              <a:t>Transfer do </a:t>
            </a:r>
            <a:r>
              <a:rPr lang="hr-HR" sz="1300" dirty="0" err="1"/>
              <a:t>Serresa</a:t>
            </a:r>
            <a:r>
              <a:rPr lang="hr-HR" sz="1300" dirty="0"/>
              <a:t> – 22:00 </a:t>
            </a:r>
          </a:p>
          <a:p>
            <a:pPr marL="0" indent="0">
              <a:buNone/>
            </a:pPr>
            <a:endParaRPr lang="hr-HR" sz="1400" dirty="0"/>
          </a:p>
          <a:p>
            <a:r>
              <a:rPr lang="hr-HR" sz="1400" b="1" dirty="0"/>
              <a:t>ODLAZAK IZ SERESSA (12.10.)</a:t>
            </a:r>
            <a:endParaRPr lang="hr-HR" sz="1400" dirty="0"/>
          </a:p>
          <a:p>
            <a:pPr lvl="0"/>
            <a:r>
              <a:rPr lang="hr-HR" sz="1300" dirty="0"/>
              <a:t>Transfer iz </a:t>
            </a:r>
            <a:r>
              <a:rPr lang="hr-HR" sz="1300" dirty="0" err="1"/>
              <a:t>Serresa</a:t>
            </a:r>
            <a:r>
              <a:rPr lang="hr-HR" sz="1300" dirty="0"/>
              <a:t> – cca. 10:00 </a:t>
            </a:r>
          </a:p>
          <a:p>
            <a:pPr lvl="0"/>
            <a:r>
              <a:rPr lang="hr-HR" sz="1300" dirty="0"/>
              <a:t>Dolazak u </a:t>
            </a:r>
            <a:r>
              <a:rPr lang="hr-HR" sz="1300" dirty="0" err="1"/>
              <a:t>Thessaloniki</a:t>
            </a:r>
            <a:r>
              <a:rPr lang="hr-HR" sz="1300" dirty="0"/>
              <a:t> – cca. 11:00</a:t>
            </a:r>
          </a:p>
          <a:p>
            <a:pPr lvl="0"/>
            <a:r>
              <a:rPr lang="hr-HR" sz="1300" dirty="0" err="1"/>
              <a:t>Check-in</a:t>
            </a:r>
            <a:r>
              <a:rPr lang="hr-HR" sz="1300" dirty="0"/>
              <a:t> apartman - 15:00</a:t>
            </a:r>
          </a:p>
          <a:p>
            <a:pPr lvl="0"/>
            <a:endParaRPr lang="hr-HR" sz="1400" dirty="0"/>
          </a:p>
          <a:p>
            <a:r>
              <a:rPr lang="hr-HR" sz="1400" b="1" dirty="0"/>
              <a:t>ODLAZAK IZ THESSALONIKI (13.10)</a:t>
            </a:r>
            <a:endParaRPr lang="hr-HR" sz="1400" dirty="0"/>
          </a:p>
          <a:p>
            <a:pPr lvl="0"/>
            <a:r>
              <a:rPr lang="hr-HR" sz="1300" dirty="0"/>
              <a:t>Odlazak iz apartmana – cca. 6:00</a:t>
            </a:r>
          </a:p>
          <a:p>
            <a:pPr lvl="0"/>
            <a:r>
              <a:rPr lang="hr-HR" sz="1300" dirty="0"/>
              <a:t>Transfer do aerodroma – cca. 6:30 </a:t>
            </a:r>
          </a:p>
          <a:p>
            <a:pPr lvl="0"/>
            <a:r>
              <a:rPr lang="hr-HR" sz="1300" dirty="0"/>
              <a:t>Let iz </a:t>
            </a:r>
            <a:r>
              <a:rPr lang="hr-HR" sz="1300" dirty="0" err="1"/>
              <a:t>Thessaloniki</a:t>
            </a:r>
            <a:r>
              <a:rPr lang="hr-HR" sz="1300" dirty="0"/>
              <a:t> u 9:10</a:t>
            </a:r>
          </a:p>
          <a:p>
            <a:pPr lvl="0"/>
            <a:r>
              <a:rPr lang="hr-HR" sz="1300" dirty="0"/>
              <a:t>Dolazak u </a:t>
            </a:r>
            <a:r>
              <a:rPr lang="hr-HR" sz="1300" dirty="0" err="1"/>
              <a:t>Bolognu</a:t>
            </a:r>
            <a:r>
              <a:rPr lang="hr-HR" sz="1300" dirty="0"/>
              <a:t> u 10:10</a:t>
            </a:r>
          </a:p>
          <a:p>
            <a:pPr marL="0" lvl="0" indent="0">
              <a:buNone/>
            </a:pPr>
            <a:endParaRPr lang="hr-HR" sz="1300" dirty="0"/>
          </a:p>
          <a:p>
            <a:pPr lvl="0"/>
            <a:endParaRPr lang="hr-HR" sz="1400" dirty="0"/>
          </a:p>
          <a:p>
            <a:pPr lvl="0"/>
            <a:endParaRPr lang="hr-HR" sz="1400" dirty="0"/>
          </a:p>
          <a:p>
            <a:pPr marL="0" lvl="0" indent="0">
              <a:buNone/>
            </a:pP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424006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5DB1CC-58A5-480B-BD2F-560B68BE4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Informacije za put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49B9AFA-9D29-4120-880A-4E0787A9F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transfer Iz Umaga do aerodroma </a:t>
            </a:r>
            <a:r>
              <a:rPr lang="hr-HR" dirty="0" err="1"/>
              <a:t>Treviso</a:t>
            </a:r>
            <a:r>
              <a:rPr lang="hr-HR" dirty="0"/>
              <a:t> i od aerodroma </a:t>
            </a:r>
            <a:r>
              <a:rPr lang="hr-HR" dirty="0" err="1"/>
              <a:t>Bologna</a:t>
            </a:r>
            <a:r>
              <a:rPr lang="hr-HR" dirty="0"/>
              <a:t> do Umaga - (TOŠ)</a:t>
            </a:r>
          </a:p>
          <a:p>
            <a:endParaRPr lang="hr-HR" dirty="0"/>
          </a:p>
          <a:p>
            <a:r>
              <a:rPr lang="hr-HR" dirty="0"/>
              <a:t>u polasku prtljaga ne prolazi </a:t>
            </a:r>
            <a:r>
              <a:rPr lang="hr-HR" dirty="0" err="1"/>
              <a:t>check-in</a:t>
            </a:r>
            <a:r>
              <a:rPr lang="hr-HR" dirty="0"/>
              <a:t>, sa svim stvarima ulazimo u avion – nema tekućina pakiranih u više od 100 ml</a:t>
            </a:r>
          </a:p>
          <a:p>
            <a:endParaRPr lang="hr-HR" dirty="0"/>
          </a:p>
          <a:p>
            <a:r>
              <a:rPr lang="hr-HR" dirty="0"/>
              <a:t>u povratku kuferi prolaze </a:t>
            </a:r>
            <a:r>
              <a:rPr lang="hr-HR" dirty="0" err="1"/>
              <a:t>check-in</a:t>
            </a:r>
            <a:r>
              <a:rPr lang="hr-HR" dirty="0"/>
              <a:t>, u kufer možemo staviti tekućine više od 100 </a:t>
            </a:r>
            <a:r>
              <a:rPr lang="hr-HR" dirty="0" err="1"/>
              <a:t>ml.,ručna</a:t>
            </a:r>
            <a:r>
              <a:rPr lang="hr-HR" dirty="0"/>
              <a:t> prtljaga ne.</a:t>
            </a:r>
            <a:r>
              <a:rPr lang="hr-HR" b="1" dirty="0"/>
              <a:t> </a:t>
            </a:r>
          </a:p>
          <a:p>
            <a:endParaRPr lang="hr-HR" b="1" dirty="0"/>
          </a:p>
          <a:p>
            <a:r>
              <a:rPr lang="hr-HR" b="1" dirty="0"/>
              <a:t>Paziti na dimenzije i </a:t>
            </a:r>
            <a:r>
              <a:rPr lang="hr-HR" b="1" dirty="0" err="1"/>
              <a:t>kilažu</a:t>
            </a:r>
            <a:r>
              <a:rPr lang="hr-HR" b="1" dirty="0"/>
              <a:t> prtljage:</a:t>
            </a:r>
          </a:p>
          <a:p>
            <a:r>
              <a:rPr lang="hr-HR" dirty="0"/>
              <a:t>Dimenzije ručne prtljage – 40X20X25</a:t>
            </a:r>
          </a:p>
          <a:p>
            <a:r>
              <a:rPr lang="hr-HR" dirty="0"/>
              <a:t>Dimenzije kofera – 55X40X20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051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294883-F460-41C4-94D3-04BEA66AE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treba ponijeti?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9D5B0D-8BE9-4503-9D95-DF3CACC78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Dokumenti (osobna iskaznica, zdravstvena iskaznica)</a:t>
            </a:r>
          </a:p>
          <a:p>
            <a:r>
              <a:rPr lang="hr-HR" dirty="0"/>
              <a:t>Vrsta odjeće (pratit ćemo vremensku prognozu pa se prema tome pakirati, ali trebala bi biti udobna obuća, slojevita odjeća, i dugi i kratki rukavi) – </a:t>
            </a:r>
          </a:p>
          <a:p>
            <a:r>
              <a:rPr lang="hr-HR" dirty="0"/>
              <a:t>Svatko nešto slatko (hrvatski </a:t>
            </a:r>
            <a:r>
              <a:rPr lang="hr-HR" dirty="0" err="1"/>
              <a:t>brend</a:t>
            </a:r>
            <a:r>
              <a:rPr lang="hr-HR" dirty="0"/>
              <a:t>)</a:t>
            </a:r>
          </a:p>
          <a:p>
            <a:r>
              <a:rPr lang="hr-HR" dirty="0"/>
              <a:t>Ako netko ima hrvatsku zastavu bilo bi poželjno je ponijeti (navijačka)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65572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4252FF-D055-4A20-B939-95E6553F6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Smještaj, izleti..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EC9EAFC-B577-4661-8902-A5C10574D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Hrana i smještaj su plaćeni</a:t>
            </a:r>
          </a:p>
          <a:p>
            <a:endParaRPr lang="hr-HR" dirty="0"/>
          </a:p>
          <a:p>
            <a:r>
              <a:rPr lang="hr-HR" dirty="0"/>
              <a:t>Preporučeni džeparac – cca. 100 eura</a:t>
            </a:r>
          </a:p>
          <a:p>
            <a:endParaRPr lang="hr-HR" dirty="0"/>
          </a:p>
          <a:p>
            <a:r>
              <a:rPr lang="hr-HR" dirty="0"/>
              <a:t>Smještaj:</a:t>
            </a:r>
          </a:p>
          <a:p>
            <a:r>
              <a:rPr lang="hr-HR" dirty="0"/>
              <a:t>u </a:t>
            </a:r>
            <a:r>
              <a:rPr lang="hr-HR" dirty="0" err="1"/>
              <a:t>Serresu</a:t>
            </a:r>
            <a:r>
              <a:rPr lang="hr-HR" dirty="0"/>
              <a:t> – hotel Elena</a:t>
            </a:r>
          </a:p>
          <a:p>
            <a:r>
              <a:rPr lang="hr-HR" dirty="0"/>
              <a:t> u Solunu – apartman </a:t>
            </a:r>
            <a:r>
              <a:rPr lang="hr-HR" dirty="0" err="1"/>
              <a:t>Thessaloniki</a:t>
            </a:r>
            <a:r>
              <a:rPr lang="hr-HR" dirty="0"/>
              <a:t> </a:t>
            </a:r>
            <a:r>
              <a:rPr lang="hr-HR" dirty="0" err="1"/>
              <a:t>Center</a:t>
            </a:r>
            <a:r>
              <a:rPr lang="hr-HR" dirty="0"/>
              <a:t> Superior </a:t>
            </a:r>
            <a:r>
              <a:rPr lang="hr-HR" dirty="0" err="1"/>
              <a:t>Apartment</a:t>
            </a:r>
            <a:endParaRPr lang="hr-HR" dirty="0"/>
          </a:p>
          <a:p>
            <a:endParaRPr lang="hr-HR" dirty="0"/>
          </a:p>
          <a:p>
            <a:r>
              <a:rPr lang="hr-HR" dirty="0"/>
              <a:t>Izleti: jezero </a:t>
            </a:r>
            <a:r>
              <a:rPr lang="hr-HR" dirty="0" err="1"/>
              <a:t>Kerkini</a:t>
            </a:r>
            <a:r>
              <a:rPr lang="hr-HR" dirty="0"/>
              <a:t>, antičko </a:t>
            </a:r>
            <a:r>
              <a:rPr lang="hr-HR" dirty="0" err="1"/>
              <a:t>kazalite</a:t>
            </a:r>
            <a:r>
              <a:rPr lang="hr-HR" dirty="0"/>
              <a:t> </a:t>
            </a:r>
            <a:r>
              <a:rPr lang="hr-HR" dirty="0" err="1"/>
              <a:t>Philippi</a:t>
            </a:r>
            <a:r>
              <a:rPr lang="hr-HR" dirty="0"/>
              <a:t>, </a:t>
            </a:r>
            <a:r>
              <a:rPr lang="hr-HR" dirty="0" err="1"/>
              <a:t>Kavala</a:t>
            </a:r>
            <a:r>
              <a:rPr lang="hr-HR" dirty="0"/>
              <a:t> i </a:t>
            </a:r>
            <a:r>
              <a:rPr lang="hr-HR" dirty="0" err="1"/>
              <a:t>Iraklitsa</a:t>
            </a:r>
            <a:r>
              <a:rPr lang="hr-HR" dirty="0"/>
              <a:t>, vođenje po </a:t>
            </a:r>
            <a:r>
              <a:rPr lang="hr-HR" dirty="0" err="1"/>
              <a:t>Serresu</a:t>
            </a:r>
            <a:r>
              <a:rPr lang="hr-HR" dirty="0"/>
              <a:t> i posjeti muzejima </a:t>
            </a:r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Učiteljice u pratnji: Martina </a:t>
            </a:r>
            <a:r>
              <a:rPr lang="hr-HR" dirty="0" err="1"/>
              <a:t>Baljak</a:t>
            </a:r>
            <a:r>
              <a:rPr lang="hr-HR" dirty="0"/>
              <a:t>, učiteljica talijanskog jezika i Maja Lalić, knjižničarka</a:t>
            </a:r>
          </a:p>
        </p:txBody>
      </p:sp>
    </p:spTree>
    <p:extLst>
      <p:ext uri="{BB962C8B-B14F-4D97-AF65-F5344CB8AC3E}">
        <p14:creationId xmlns:p14="http://schemas.microsoft.com/office/powerpoint/2010/main" val="388617972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359</Words>
  <Application>Microsoft Office PowerPoint</Application>
  <PresentationFormat>Široki zaslon</PresentationFormat>
  <Paragraphs>56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Faseta</vt:lpstr>
      <vt:lpstr>     Erasmus+ Programme: KA220-SCH Cooperation partnerships in school education Let’s ALL Go to the Theatre of European Dreams </vt:lpstr>
      <vt:lpstr>Mobilnost u Grčku (Serres) – 8.10.-13.10.2023. </vt:lpstr>
      <vt:lpstr>Informacije za put</vt:lpstr>
      <vt:lpstr>Što treba ponijeti?</vt:lpstr>
      <vt:lpstr>Smještaj, izleti..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lalimaja@gmail.com</dc:creator>
  <cp:lastModifiedBy>lalimaja@gmail.com</cp:lastModifiedBy>
  <cp:revision>12</cp:revision>
  <dcterms:created xsi:type="dcterms:W3CDTF">2023-09-25T05:43:17Z</dcterms:created>
  <dcterms:modified xsi:type="dcterms:W3CDTF">2023-09-25T07:41:55Z</dcterms:modified>
</cp:coreProperties>
</file>