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6" r:id="rId14"/>
    <p:sldId id="274" r:id="rId15"/>
    <p:sldId id="269" r:id="rId16"/>
    <p:sldId id="270" r:id="rId17"/>
    <p:sldId id="273" r:id="rId18"/>
    <p:sldId id="271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96FBF0-5CF9-4A3D-92E2-D45B13BDDBD5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CC1005-E712-487F-9DFF-65651F2D97D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5936704" cy="5378152"/>
          </a:xfrm>
        </p:spPr>
        <p:txBody>
          <a:bodyPr>
            <a:normAutofit/>
          </a:bodyPr>
          <a:lstStyle/>
          <a:p>
            <a:r>
              <a:rPr lang="hr-HR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LEPTIRI-projekt</a:t>
            </a:r>
            <a:endParaRPr lang="hr-HR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2" descr="C:\Users\Korisnik\Desktop\svibanj 16\IMG_02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6123332" cy="4032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618096"/>
          </a:xfrm>
        </p:spPr>
        <p:txBody>
          <a:bodyPr>
            <a:normAutofit lnSpcReduction="10000"/>
          </a:bodyPr>
          <a:lstStyle/>
          <a:p>
            <a:r>
              <a:rPr lang="hr-HR" sz="3600" b="1" dirty="0" smtClean="0">
                <a:latin typeface="Batang" pitchFamily="18" charset="-127"/>
                <a:ea typeface="Batang" pitchFamily="18" charset="-127"/>
              </a:rPr>
              <a:t>Evolucija leptira</a:t>
            </a:r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Zbog nježne tjelesne građe postoji vrlo malo ostataka leptira.</a:t>
            </a: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Do saznaja o njihovoj evoluciji dolazi se preko ostataka drugih životinjskih skupina ili proučavanjem evolucije biljnih vrsta s kojima su zbog načina života leptiri usko povezani.</a:t>
            </a:r>
          </a:p>
          <a:p>
            <a:endParaRPr lang="hr-HR" dirty="0"/>
          </a:p>
        </p:txBody>
      </p:sp>
    </p:spTree>
  </p:cSld>
  <p:clrMapOvr>
    <a:masterClrMapping/>
  </p:clrMapOvr>
  <p:transition spd="med" advClick="0" advTm="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258056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 smtClean="0">
                <a:latin typeface="Batang" pitchFamily="18" charset="-127"/>
                <a:ea typeface="Batang" pitchFamily="18" charset="-127"/>
              </a:rPr>
              <a:t>Dnevni i noćni leptiri</a:t>
            </a:r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Na prvi je pogled gotovo nemoguće istaknuti razlike između dnevnih i noćnih leptira jer jako nalikuju jedni drugima.</a:t>
            </a: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Manje je poznato da je mnogo noćnih leptira živopisnih boja, a da su mnogi dnevni leptiri jednolikih boja.</a:t>
            </a:r>
          </a:p>
          <a:p>
            <a:endParaRPr lang="hr-HR" dirty="0"/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996952"/>
            <a:ext cx="2562225" cy="1790700"/>
          </a:xfrm>
        </p:spPr>
      </p:pic>
      <p:pic>
        <p:nvPicPr>
          <p:cNvPr id="7" name="Picture 6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2466975" cy="1847850"/>
          </a:xfrm>
          <a:prstGeom prst="rect">
            <a:avLst/>
          </a:prstGeom>
        </p:spPr>
      </p:pic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0"/>
            <a:ext cx="2466975" cy="1847850"/>
          </a:xfrm>
          <a:prstGeom prst="rect">
            <a:avLst/>
          </a:prstGeom>
        </p:spPr>
      </p:pic>
      <p:pic>
        <p:nvPicPr>
          <p:cNvPr id="9" name="Picture 8" descr="images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908720"/>
            <a:ext cx="2466975" cy="1847850"/>
          </a:xfrm>
          <a:prstGeom prst="rect">
            <a:avLst/>
          </a:prstGeom>
        </p:spPr>
      </p:pic>
      <p:pic>
        <p:nvPicPr>
          <p:cNvPr id="10" name="Picture 9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2420888"/>
            <a:ext cx="2714625" cy="1685925"/>
          </a:xfrm>
          <a:prstGeom prst="rect">
            <a:avLst/>
          </a:prstGeom>
        </p:spPr>
      </p:pic>
      <p:pic>
        <p:nvPicPr>
          <p:cNvPr id="11" name="Picture 10" descr="leptir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4005064"/>
            <a:ext cx="2381250" cy="2266950"/>
          </a:xfrm>
          <a:prstGeom prst="rect">
            <a:avLst/>
          </a:prstGeom>
        </p:spPr>
      </p:pic>
      <p:pic>
        <p:nvPicPr>
          <p:cNvPr id="12" name="Picture 11" descr="leptiri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1672" y="1628800"/>
            <a:ext cx="2952328" cy="1926394"/>
          </a:xfrm>
          <a:prstGeom prst="rect">
            <a:avLst/>
          </a:prstGeom>
        </p:spPr>
      </p:pic>
      <p:pic>
        <p:nvPicPr>
          <p:cNvPr id="13" name="Picture 12" descr="preuzmi (5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3528" y="4509120"/>
            <a:ext cx="2705100" cy="1685925"/>
          </a:xfrm>
          <a:prstGeom prst="rect">
            <a:avLst/>
          </a:prstGeom>
        </p:spPr>
      </p:pic>
      <p:pic>
        <p:nvPicPr>
          <p:cNvPr id="14" name="Picture 13" descr="P_brassica_muzjak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4807737"/>
            <a:ext cx="2733683" cy="2050263"/>
          </a:xfrm>
          <a:prstGeom prst="rect">
            <a:avLst/>
          </a:prstGeom>
        </p:spPr>
      </p:pic>
    </p:spTree>
  </p:cSld>
  <p:clrMapOvr>
    <a:masterClrMapping/>
  </p:clrMapOvr>
  <p:transition spd="med" advClick="0" advTm="8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215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Batang" pitchFamily="18" charset="-127"/>
                <a:ea typeface="Batang" pitchFamily="18" charset="-127"/>
              </a:rPr>
              <a:t>Jeste li znali?...</a:t>
            </a:r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Najveći leptir na svijetu ima raspon krila veći od 30 cm.</a:t>
            </a:r>
          </a:p>
          <a:p>
            <a:pPr>
              <a:buNone/>
            </a:pPr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 </a:t>
            </a:r>
          </a:p>
          <a:p>
            <a:endParaRPr lang="hr-HR" dirty="0"/>
          </a:p>
        </p:txBody>
      </p:sp>
      <p:pic>
        <p:nvPicPr>
          <p:cNvPr id="5" name="Picture 4" descr="3466_448616601865214_103142962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34970">
            <a:off x="1203825" y="3278972"/>
            <a:ext cx="4642276" cy="3220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8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719064" y="980728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hr-HR" sz="3200" dirty="0" smtClean="0">
                <a:latin typeface="Batang" pitchFamily="18" charset="-127"/>
                <a:ea typeface="Batang" pitchFamily="18" charset="-127"/>
              </a:rPr>
              <a:t> Najmanjim leptirom se smatra patuljasti moljac s rasponom krila od svega dva milimetra.</a:t>
            </a:r>
          </a:p>
        </p:txBody>
      </p:sp>
      <p:pic>
        <p:nvPicPr>
          <p:cNvPr id="5" name="Content Placeholder 4" descr="6505e987155edb5b6a2d5e5f0a271737_477280a6c8c9618b0ce1607daa4ba20c_crop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39" y="3645024"/>
            <a:ext cx="4493299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visoko-lepti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6000750" cy="300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preuzm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41296">
            <a:off x="723160" y="4260095"/>
            <a:ext cx="3131036" cy="1878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4572000" y="364502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200" dirty="0" smtClean="0">
                <a:latin typeface="Batang" pitchFamily="18" charset="-127"/>
                <a:ea typeface="Batang" pitchFamily="18" charset="-127"/>
              </a:rPr>
              <a:t>Prednja krila leptira obično su veća od stražnjih.</a:t>
            </a:r>
            <a:endParaRPr lang="hr-HR" sz="3200" dirty="0"/>
          </a:p>
        </p:txBody>
      </p:sp>
    </p:spTree>
  </p:cSld>
  <p:clrMapOvr>
    <a:masterClrMapping/>
  </p:clrMapOvr>
  <p:transition spd="med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DJEČJI  LIKOVNI  RADOVI</a:t>
            </a:r>
            <a:endParaRPr lang="hr-HR" dirty="0"/>
          </a:p>
        </p:txBody>
      </p:sp>
      <p:pic>
        <p:nvPicPr>
          <p:cNvPr id="2050" name="Picture 2" descr="C:\Users\Korisnik\Desktop\svibanj 16\IMG_02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88262">
            <a:off x="523719" y="1784485"/>
            <a:ext cx="3996919" cy="29976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Korisnik\Desktop\svibanj 16\IMG_02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730490">
            <a:off x="4849291" y="2752132"/>
            <a:ext cx="3816424" cy="2862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8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2" descr="C:\Users\Korisnik\Desktop\svibanj 16\IMG_02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6965312" cy="52239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LIKOVNA  RADIONICA  NAŠIH  PREDŠKOLARACA</a:t>
            </a:r>
            <a:endParaRPr lang="hr-HR" dirty="0"/>
          </a:p>
        </p:txBody>
      </p:sp>
      <p:pic>
        <p:nvPicPr>
          <p:cNvPr id="3074" name="Picture 2" descr="C:\Users\Korisnik\Desktop\svibanj 16\IMG_02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4152461" cy="3114347"/>
          </a:xfrm>
          <a:prstGeom prst="rect">
            <a:avLst/>
          </a:prstGeom>
          <a:noFill/>
        </p:spPr>
      </p:pic>
      <p:pic>
        <p:nvPicPr>
          <p:cNvPr id="3075" name="Picture 3" descr="C:\Users\Korisnik\Desktop\svibanj 16\IMG_02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4416191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8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3600" b="1" dirty="0">
                <a:latin typeface="Batang" pitchFamily="18" charset="-127"/>
                <a:ea typeface="Batang" pitchFamily="18" charset="-127"/>
              </a:rPr>
              <a:t>Sadržaj:</a:t>
            </a:r>
            <a:endParaRPr lang="hr-HR" sz="3600" dirty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Izgled leptira</a:t>
            </a: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Vrste leptira</a:t>
            </a: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Rasprostranjenost</a:t>
            </a: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Prirodni neprijatelji</a:t>
            </a: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Životni ciklus</a:t>
            </a: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Evolucija leptira</a:t>
            </a:r>
          </a:p>
          <a:p>
            <a:pPr lvl="0"/>
            <a:r>
              <a:rPr lang="hr-HR" sz="3600" dirty="0">
                <a:latin typeface="Batang" pitchFamily="18" charset="-127"/>
                <a:ea typeface="Batang" pitchFamily="18" charset="-127"/>
              </a:rPr>
              <a:t>Jeste li znali</a:t>
            </a:r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?...       </a:t>
            </a:r>
            <a:endParaRPr lang="hr-HR" sz="3600" dirty="0">
              <a:latin typeface="Batang" pitchFamily="18" charset="-127"/>
              <a:ea typeface="Batang" pitchFamily="18" charset="-127"/>
            </a:endParaRPr>
          </a:p>
          <a:p>
            <a:endParaRPr lang="hr-HR" sz="36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46763">
            <a:off x="5426632" y="3520589"/>
            <a:ext cx="3246311" cy="2431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219256" cy="6454808"/>
          </a:xfrm>
        </p:spPr>
        <p:txBody>
          <a:bodyPr/>
          <a:lstStyle/>
          <a:p>
            <a:r>
              <a:rPr lang="hr-HR" sz="3200" b="1" dirty="0" smtClean="0">
                <a:latin typeface="Batang" pitchFamily="18" charset="-127"/>
                <a:ea typeface="Batang" pitchFamily="18" charset="-127"/>
              </a:rPr>
              <a:t>Leptiri</a:t>
            </a:r>
            <a:endParaRPr lang="hr-HR" sz="32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hr-HR" sz="3200" dirty="0" smtClean="0">
                <a:latin typeface="Batang" pitchFamily="18" charset="-127"/>
                <a:ea typeface="Batang" pitchFamily="18" charset="-127"/>
              </a:rPr>
              <a:t>  Leptiri su vrsta kukaca s dva para krila obraslih ljuskastim dlačicama koje se prekrivaju poput crjepova.</a:t>
            </a:r>
          </a:p>
          <a:p>
            <a:r>
              <a:rPr lang="hr-HR" sz="3200" dirty="0" smtClean="0">
                <a:latin typeface="Batang" pitchFamily="18" charset="-127"/>
                <a:ea typeface="Batang" pitchFamily="18" charset="-127"/>
              </a:rPr>
              <a:t>Prepoznatljivi su po raznim bojama i šarama koji ih krase,a mužjaci su obično šarenijih i življih boja nego ženke.</a:t>
            </a:r>
          </a:p>
          <a:p>
            <a:endParaRPr lang="hr-HR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50883">
            <a:off x="1263120" y="4391229"/>
            <a:ext cx="2753697" cy="18324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lepti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1131">
            <a:off x="5294582" y="3962436"/>
            <a:ext cx="3096344" cy="2322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402072"/>
          </a:xfrm>
        </p:spPr>
        <p:txBody>
          <a:bodyPr>
            <a:normAutofit fontScale="92500"/>
          </a:bodyPr>
          <a:lstStyle/>
          <a:p>
            <a:r>
              <a:rPr lang="hr-HR" sz="3600" b="1" dirty="0" smtClean="0">
                <a:latin typeface="Batang" pitchFamily="18" charset="-127"/>
                <a:ea typeface="Batang" pitchFamily="18" charset="-127"/>
              </a:rPr>
              <a:t>Izgled leptira</a:t>
            </a:r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Tijelo im je dlakavo, glava slabo pokretljiva.</a:t>
            </a: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Ticala su im sastavljena od mnogo članaka, a mogu biti: nitasta, četinasta, češljasta i perasta.</a:t>
            </a: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Bez krila, leptiri mogu biti dugi između 3 mm i 7 cm.</a:t>
            </a:r>
          </a:p>
          <a:p>
            <a:endParaRPr lang="hr-HR" dirty="0"/>
          </a:p>
        </p:txBody>
      </p:sp>
      <p:pic>
        <p:nvPicPr>
          <p:cNvPr id="4" name="Picture 3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96450"/>
            <a:ext cx="3240360" cy="2231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8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219256" cy="6454808"/>
          </a:xfrm>
        </p:spPr>
        <p:txBody>
          <a:bodyPr>
            <a:noAutofit/>
          </a:bodyPr>
          <a:lstStyle/>
          <a:p>
            <a:r>
              <a:rPr lang="hr-HR" b="1" dirty="0" smtClean="0">
                <a:latin typeface="Batang" pitchFamily="18" charset="-127"/>
                <a:ea typeface="Batang" pitchFamily="18" charset="-127"/>
              </a:rPr>
              <a:t>Vrste leptira</a:t>
            </a: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pPr lvl="0">
              <a:buNone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   Postoji više od 150 000 vrsta</a:t>
            </a:r>
          </a:p>
          <a:p>
            <a:pPr lvl="0"/>
            <a:r>
              <a:rPr lang="hr-HR" dirty="0" smtClean="0">
                <a:latin typeface="Batang" pitchFamily="18" charset="-127"/>
                <a:ea typeface="Batang" pitchFamily="18" charset="-127"/>
              </a:rPr>
              <a:t>Najpoznatije vrste su: leptiri plavci, leptiri bijelci, moljci, gubari, prelci, sovice, staklokrilci, grbice, debeloglavci itd.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Zaštićene vrste:lastin rep, prugasto jedarce, apolon ili crvenooki parnasovac, velika prelijevalica te veliki topolnjak.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365104"/>
            <a:ext cx="2952328" cy="2258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preuzm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861048"/>
            <a:ext cx="1495387" cy="2790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8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/>
          <a:lstStyle/>
          <a:p>
            <a:r>
              <a:rPr lang="hr-HR" sz="3600" b="1" dirty="0" smtClean="0">
                <a:latin typeface="Batang" pitchFamily="18" charset="-127"/>
                <a:ea typeface="Batang" pitchFamily="18" charset="-127"/>
              </a:rPr>
              <a:t>Rasprostranjenost</a:t>
            </a:r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Žive na svim kontinentima osim Antarktike, u područjima do 2 000 m nadmorske visine, a ponekad i još više, na toplim brdskim obroncima.</a:t>
            </a:r>
          </a:p>
          <a:p>
            <a:endParaRPr lang="hr-HR" dirty="0"/>
          </a:p>
        </p:txBody>
      </p:sp>
    </p:spTree>
  </p:cSld>
  <p:clrMapOvr>
    <a:masterClrMapping/>
  </p:clrMapOvr>
  <p:transition spd="med" advClick="0" advTm="8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834120"/>
          </a:xfrm>
        </p:spPr>
        <p:txBody>
          <a:bodyPr>
            <a:normAutofit fontScale="92500"/>
          </a:bodyPr>
          <a:lstStyle/>
          <a:p>
            <a:r>
              <a:rPr lang="hr-HR" sz="3600" b="1" dirty="0" smtClean="0">
                <a:latin typeface="Batang" pitchFamily="18" charset="-127"/>
                <a:ea typeface="Batang" pitchFamily="18" charset="-127"/>
              </a:rPr>
              <a:t>Prirodni neprijatelji</a:t>
            </a:r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endParaRPr lang="hr-HR" sz="3600" dirty="0" smtClean="0">
              <a:latin typeface="Batang" pitchFamily="18" charset="-127"/>
              <a:ea typeface="Batang" pitchFamily="18" charset="-127"/>
            </a:endParaRP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Najčešći prirodni neprijatelji dnevnih leptira su ptice,a noćnih šišmiši.</a:t>
            </a:r>
          </a:p>
          <a:p>
            <a:pPr lvl="0"/>
            <a:r>
              <a:rPr lang="hr-HR" sz="3600" dirty="0" smtClean="0">
                <a:latin typeface="Batang" pitchFamily="18" charset="-127"/>
                <a:ea typeface="Batang" pitchFamily="18" charset="-127"/>
              </a:rPr>
              <a:t>Tijelo gusjenice služi kao hrana ličinkama muhe i ose,a grabežljive životinje i paraziti sprečavaju da se leptiri razmnožavaju jer nanose veliku štetu biljkama.</a:t>
            </a:r>
          </a:p>
          <a:p>
            <a:endParaRPr lang="hr-HR" dirty="0"/>
          </a:p>
        </p:txBody>
      </p:sp>
      <p:pic>
        <p:nvPicPr>
          <p:cNvPr id="4" name="Picture 3" descr="y198531412611789 (1)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332656"/>
            <a:ext cx="3168352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61809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Batang" pitchFamily="18" charset="-127"/>
                <a:ea typeface="Batang" pitchFamily="18" charset="-127"/>
              </a:rPr>
              <a:t>Životni ciklus leptira</a:t>
            </a:r>
            <a:endParaRPr lang="hr-HR" sz="3200" dirty="0" smtClean="0">
              <a:latin typeface="Batang" pitchFamily="18" charset="-127"/>
              <a:ea typeface="Batang" pitchFamily="18" charset="-127"/>
            </a:endParaRPr>
          </a:p>
          <a:p>
            <a:endParaRPr lang="hr-HR" sz="32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sz="3200" dirty="0" smtClean="0">
                <a:latin typeface="Batang" pitchFamily="18" charset="-127"/>
                <a:ea typeface="Batang" pitchFamily="18" charset="-127"/>
              </a:rPr>
              <a:t>U jajetu, koje je prvi razvojni oblik leptira razvija se mlada gusjenica. Prije nego što se zakukulje, gusjenice se pričvrste na zaštićenu mjestu ili ispredu svilen zapredak, te se preobraze u slobodnu kukuljicu. Nakon nekog vremena kukuljica se preobrazi u predivnog leptira.</a:t>
            </a:r>
          </a:p>
          <a:p>
            <a:endParaRPr lang="hr-HR" sz="3200" dirty="0"/>
          </a:p>
        </p:txBody>
      </p:sp>
    </p:spTree>
  </p:cSld>
  <p:clrMapOvr>
    <a:masterClrMapping/>
  </p:clrMapOvr>
  <p:transition spd="med" advClick="0" advTm="8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slika5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4392488" cy="3645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kako-se-odvija-preobrazba-5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284984"/>
            <a:ext cx="8112901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272</TotalTime>
  <Words>399</Words>
  <Application>Microsoft Office PowerPoint</Application>
  <PresentationFormat>Prikaz na zaslonu (4:3)</PresentationFormat>
  <Paragraphs>47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Batang</vt:lpstr>
      <vt:lpstr>Book Antiqua</vt:lpstr>
      <vt:lpstr>Lucida Sans</vt:lpstr>
      <vt:lpstr>Wingdings</vt:lpstr>
      <vt:lpstr>Wingdings 2</vt:lpstr>
      <vt:lpstr>Wingdings 3</vt:lpstr>
      <vt:lpstr>Apex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DJEČJI  LIKOVNI  RADOVI</vt:lpstr>
      <vt:lpstr>PowerPointova prezentacija</vt:lpstr>
      <vt:lpstr>LIKOVNA  RADIONICA  NAŠIH  PREDŠKOLARACA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Adela Granić</cp:lastModifiedBy>
  <cp:revision>7</cp:revision>
  <dcterms:created xsi:type="dcterms:W3CDTF">2016-05-23T18:00:35Z</dcterms:created>
  <dcterms:modified xsi:type="dcterms:W3CDTF">2016-07-08T08:11:45Z</dcterms:modified>
</cp:coreProperties>
</file>