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6097023474158889E-2"/>
          <c:w val="0.71182082288680415"/>
          <c:h val="0.8350123367850482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Sheet1!$A$2:$A$15</c:f>
              <c:strCache>
                <c:ptCount val="14"/>
                <c:pt idx="0">
                  <c:v>važan</c:v>
                </c:pt>
                <c:pt idx="1">
                  <c:v>dobar</c:v>
                </c:pt>
                <c:pt idx="2">
                  <c:v>uspješan</c:v>
                </c:pt>
                <c:pt idx="3">
                  <c:v>koristan</c:v>
                </c:pt>
                <c:pt idx="4">
                  <c:v>dinamičan</c:v>
                </c:pt>
                <c:pt idx="5">
                  <c:v>zanimljiv</c:v>
                </c:pt>
                <c:pt idx="6">
                  <c:v>zabavan</c:v>
                </c:pt>
                <c:pt idx="7">
                  <c:v>nevažan</c:v>
                </c:pt>
                <c:pt idx="8">
                  <c:v>nije dobar</c:v>
                </c:pt>
                <c:pt idx="9">
                  <c:v>neuspješan</c:v>
                </c:pt>
                <c:pt idx="10">
                  <c:v>nije koristan</c:v>
                </c:pt>
                <c:pt idx="11">
                  <c:v>statičan</c:v>
                </c:pt>
                <c:pt idx="12">
                  <c:v>dosadan</c:v>
                </c:pt>
                <c:pt idx="13">
                  <c:v>zamoran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Sheet1!$A$2:$A$15</c:f>
              <c:strCache>
                <c:ptCount val="14"/>
                <c:pt idx="0">
                  <c:v>važan</c:v>
                </c:pt>
                <c:pt idx="1">
                  <c:v>dobar</c:v>
                </c:pt>
                <c:pt idx="2">
                  <c:v>uspješan</c:v>
                </c:pt>
                <c:pt idx="3">
                  <c:v>koristan</c:v>
                </c:pt>
                <c:pt idx="4">
                  <c:v>dinamičan</c:v>
                </c:pt>
                <c:pt idx="5">
                  <c:v>zanimljiv</c:v>
                </c:pt>
                <c:pt idx="6">
                  <c:v>zabavan</c:v>
                </c:pt>
                <c:pt idx="7">
                  <c:v>nevažan</c:v>
                </c:pt>
                <c:pt idx="8">
                  <c:v>nije dobar</c:v>
                </c:pt>
                <c:pt idx="9">
                  <c:v>neuspješan</c:v>
                </c:pt>
                <c:pt idx="10">
                  <c:v>nije koristan</c:v>
                </c:pt>
                <c:pt idx="11">
                  <c:v>statičan</c:v>
                </c:pt>
                <c:pt idx="12">
                  <c:v>dosadan</c:v>
                </c:pt>
                <c:pt idx="13">
                  <c:v>zamoran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Sheet1!$A$2:$A$15</c:f>
              <c:strCache>
                <c:ptCount val="14"/>
                <c:pt idx="0">
                  <c:v>važan</c:v>
                </c:pt>
                <c:pt idx="1">
                  <c:v>dobar</c:v>
                </c:pt>
                <c:pt idx="2">
                  <c:v>uspješan</c:v>
                </c:pt>
                <c:pt idx="3">
                  <c:v>koristan</c:v>
                </c:pt>
                <c:pt idx="4">
                  <c:v>dinamičan</c:v>
                </c:pt>
                <c:pt idx="5">
                  <c:v>zanimljiv</c:v>
                </c:pt>
                <c:pt idx="6">
                  <c:v>zabavan</c:v>
                </c:pt>
                <c:pt idx="7">
                  <c:v>nevažan</c:v>
                </c:pt>
                <c:pt idx="8">
                  <c:v>nije dobar</c:v>
                </c:pt>
                <c:pt idx="9">
                  <c:v>neuspješan</c:v>
                </c:pt>
                <c:pt idx="10">
                  <c:v>nije koristan</c:v>
                </c:pt>
                <c:pt idx="11">
                  <c:v>statičan</c:v>
                </c:pt>
                <c:pt idx="12">
                  <c:v>dosadan</c:v>
                </c:pt>
                <c:pt idx="13">
                  <c:v>zamoran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cat>
            <c:strRef>
              <c:f>Sheet1!$A$2:$A$15</c:f>
              <c:strCache>
                <c:ptCount val="14"/>
                <c:pt idx="0">
                  <c:v>važan</c:v>
                </c:pt>
                <c:pt idx="1">
                  <c:v>dobar</c:v>
                </c:pt>
                <c:pt idx="2">
                  <c:v>uspješan</c:v>
                </c:pt>
                <c:pt idx="3">
                  <c:v>koristan</c:v>
                </c:pt>
                <c:pt idx="4">
                  <c:v>dinamičan</c:v>
                </c:pt>
                <c:pt idx="5">
                  <c:v>zanimljiv</c:v>
                </c:pt>
                <c:pt idx="6">
                  <c:v>zabavan</c:v>
                </c:pt>
                <c:pt idx="7">
                  <c:v>nevažan</c:v>
                </c:pt>
                <c:pt idx="8">
                  <c:v>nije dobar</c:v>
                </c:pt>
                <c:pt idx="9">
                  <c:v>neuspješan</c:v>
                </c:pt>
                <c:pt idx="10">
                  <c:v>nije koristan</c:v>
                </c:pt>
                <c:pt idx="11">
                  <c:v>statičan</c:v>
                </c:pt>
                <c:pt idx="12">
                  <c:v>dosadan</c:v>
                </c:pt>
                <c:pt idx="13">
                  <c:v>zamoran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093323633384778"/>
          <c:y val="0"/>
          <c:w val="0.25906676366615222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sz="3200" b="0" dirty="0" smtClean="0"/>
              <a:t>Što mislite o projektu P.L.A.C.E.S.? </a:t>
            </a:r>
            <a:endParaRPr lang="en-US" sz="3200" b="0" dirty="0"/>
          </a:p>
        </c:rich>
      </c:tx>
      <c:layout/>
      <c:overlay val="0"/>
    </c:title>
    <c:autoTitleDeleted val="0"/>
    <c:view3D>
      <c:rotX val="4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0.16573842958945975"/>
          <c:w val="0.67759611645766504"/>
          <c:h val="0.6995720026876047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važan</c:v>
                </c:pt>
                <c:pt idx="1">
                  <c:v>dobar</c:v>
                </c:pt>
                <c:pt idx="2">
                  <c:v>uspješan</c:v>
                </c:pt>
                <c:pt idx="3">
                  <c:v>koristan</c:v>
                </c:pt>
                <c:pt idx="4">
                  <c:v>dinamičan</c:v>
                </c:pt>
                <c:pt idx="5">
                  <c:v>zanimljiv</c:v>
                </c:pt>
                <c:pt idx="6">
                  <c:v>zabavan</c:v>
                </c:pt>
                <c:pt idx="7">
                  <c:v>nije dobar</c:v>
                </c:pt>
                <c:pt idx="8">
                  <c:v>neuspješan</c:v>
                </c:pt>
                <c:pt idx="9">
                  <c:v>nije koristan</c:v>
                </c:pt>
                <c:pt idx="10">
                  <c:v>statičan</c:v>
                </c:pt>
                <c:pt idx="11">
                  <c:v>dosadan</c:v>
                </c:pt>
                <c:pt idx="12">
                  <c:v>zamoran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1185537571692423"/>
          <c:y val="0.11629326178760188"/>
          <c:w val="0.18814462428307574"/>
          <c:h val="0.877031031848912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728395061728392E-2"/>
          <c:y val="0.21396100086837769"/>
          <c:w val="0.59933240983765923"/>
          <c:h val="0.7039780523008188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važan</c:v>
                </c:pt>
                <c:pt idx="1">
                  <c:v>dobar</c:v>
                </c:pt>
                <c:pt idx="2">
                  <c:v>uspješan</c:v>
                </c:pt>
                <c:pt idx="3">
                  <c:v>koristan</c:v>
                </c:pt>
                <c:pt idx="4">
                  <c:v>dinamičan</c:v>
                </c:pt>
                <c:pt idx="5">
                  <c:v>zanimljiv</c:v>
                </c:pt>
                <c:pt idx="6">
                  <c:v>zabavan</c:v>
                </c:pt>
                <c:pt idx="7">
                  <c:v>nije dobar</c:v>
                </c:pt>
                <c:pt idx="8">
                  <c:v>neuspješan</c:v>
                </c:pt>
                <c:pt idx="9">
                  <c:v>nije koristan</c:v>
                </c:pt>
                <c:pt idx="10">
                  <c:v>statičan</c:v>
                </c:pt>
                <c:pt idx="11">
                  <c:v>dosadan</c:v>
                </c:pt>
                <c:pt idx="12">
                  <c:v>zamoran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4</c:v>
                </c:pt>
                <c:pt idx="6">
                  <c:v>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1185537571692423"/>
          <c:y val="1.626155458908848E-2"/>
          <c:w val="0.17888536502381647"/>
          <c:h val="0.983738445410911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Bugarska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važan</c:v>
                </c:pt>
                <c:pt idx="1">
                  <c:v>dobar</c:v>
                </c:pt>
                <c:pt idx="2">
                  <c:v>uspješan</c:v>
                </c:pt>
                <c:pt idx="3">
                  <c:v>koristan</c:v>
                </c:pt>
                <c:pt idx="4">
                  <c:v>dinamičan</c:v>
                </c:pt>
                <c:pt idx="5">
                  <c:v>zanimljiv</c:v>
                </c:pt>
                <c:pt idx="6">
                  <c:v>zabavan</c:v>
                </c:pt>
                <c:pt idx="7">
                  <c:v>negativni odgovor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Italija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važan</c:v>
                </c:pt>
                <c:pt idx="1">
                  <c:v>dobar</c:v>
                </c:pt>
                <c:pt idx="2">
                  <c:v>uspješan</c:v>
                </c:pt>
                <c:pt idx="3">
                  <c:v>koristan</c:v>
                </c:pt>
                <c:pt idx="4">
                  <c:v>dinamičan</c:v>
                </c:pt>
                <c:pt idx="5">
                  <c:v>zanimljiv</c:v>
                </c:pt>
                <c:pt idx="6">
                  <c:v>zabavan</c:v>
                </c:pt>
                <c:pt idx="7">
                  <c:v>negativni odgovor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6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Njemačka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važan</c:v>
                </c:pt>
                <c:pt idx="1">
                  <c:v>dobar</c:v>
                </c:pt>
                <c:pt idx="2">
                  <c:v>uspješan</c:v>
                </c:pt>
                <c:pt idx="3">
                  <c:v>koristan</c:v>
                </c:pt>
                <c:pt idx="4">
                  <c:v>dinamičan</c:v>
                </c:pt>
                <c:pt idx="5">
                  <c:v>zanimljiv</c:v>
                </c:pt>
                <c:pt idx="6">
                  <c:v>zabavan</c:v>
                </c:pt>
                <c:pt idx="7">
                  <c:v>negativni odgovor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4</c:v>
                </c:pt>
                <c:pt idx="6">
                  <c:v>4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404032"/>
        <c:axId val="128076032"/>
      </c:barChart>
      <c:catAx>
        <c:axId val="127404032"/>
        <c:scaling>
          <c:orientation val="minMax"/>
        </c:scaling>
        <c:delete val="0"/>
        <c:axPos val="b"/>
        <c:majorTickMark val="out"/>
        <c:minorTickMark val="none"/>
        <c:tickLblPos val="nextTo"/>
        <c:crossAx val="128076032"/>
        <c:crosses val="autoZero"/>
        <c:auto val="1"/>
        <c:lblAlgn val="ctr"/>
        <c:lblOffset val="100"/>
        <c:noMultiLvlLbl val="0"/>
      </c:catAx>
      <c:valAx>
        <c:axId val="128076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7404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Bugarska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izvrsno</c:v>
                </c:pt>
                <c:pt idx="1">
                  <c:v>veoma dobro</c:v>
                </c:pt>
                <c:pt idx="2">
                  <c:v>dobro</c:v>
                </c:pt>
                <c:pt idx="3">
                  <c:v>osrednje</c:v>
                </c:pt>
                <c:pt idx="4">
                  <c:v>slabo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Italija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izvrsno</c:v>
                </c:pt>
                <c:pt idx="1">
                  <c:v>veoma dobro</c:v>
                </c:pt>
                <c:pt idx="2">
                  <c:v>dobro</c:v>
                </c:pt>
                <c:pt idx="3">
                  <c:v>osrednje</c:v>
                </c:pt>
                <c:pt idx="4">
                  <c:v>slabo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Njemačka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izvrsno</c:v>
                </c:pt>
                <c:pt idx="1">
                  <c:v>veoma dobro</c:v>
                </c:pt>
                <c:pt idx="2">
                  <c:v>dobro</c:v>
                </c:pt>
                <c:pt idx="3">
                  <c:v>osrednje</c:v>
                </c:pt>
                <c:pt idx="4">
                  <c:v>slabo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112768"/>
        <c:axId val="127534208"/>
      </c:barChart>
      <c:catAx>
        <c:axId val="150112768"/>
        <c:scaling>
          <c:orientation val="minMax"/>
        </c:scaling>
        <c:delete val="0"/>
        <c:axPos val="b"/>
        <c:majorTickMark val="out"/>
        <c:minorTickMark val="none"/>
        <c:tickLblPos val="nextTo"/>
        <c:crossAx val="127534208"/>
        <c:crosses val="autoZero"/>
        <c:auto val="1"/>
        <c:lblAlgn val="ctr"/>
        <c:lblOffset val="100"/>
        <c:noMultiLvlLbl val="0"/>
      </c:catAx>
      <c:valAx>
        <c:axId val="127534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0112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0.14125</cdr:x>
      <cdr:y>0.00632</cdr:y>
    </cdr:from>
    <cdr:to>
      <cdr:x>0.8325</cdr:x>
      <cdr:y>0.14951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62472" y="28600"/>
          <a:ext cx="568863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0.22</cdr:x>
      <cdr:y>0.08587</cdr:y>
    </cdr:from>
    <cdr:to>
      <cdr:x>0.33111</cdr:x>
      <cdr:y>0.2879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10544" y="3886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0.1675</cdr:x>
      <cdr:y>0</cdr:y>
    </cdr:from>
    <cdr:to>
      <cdr:x>0.84125</cdr:x>
      <cdr:y>0.1336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78496" y="0"/>
          <a:ext cx="5544616" cy="604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2800" dirty="0" smtClean="0"/>
            <a:t>Što mislite o projektu P.L.A.C.E.S.?</a:t>
          </a:r>
          <a:endParaRPr lang="hr-HR" sz="2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4B6E-86B0-4D19-B66C-5CC041A5C960}" type="datetimeFigureOut">
              <a:rPr lang="hr-HR" smtClean="0"/>
              <a:t>17.8.2016.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A21C-336A-4AA7-9DD8-17A2C75110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47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4B6E-86B0-4D19-B66C-5CC041A5C960}" type="datetimeFigureOut">
              <a:rPr lang="hr-HR" smtClean="0"/>
              <a:t>17.8.2016.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A21C-336A-4AA7-9DD8-17A2C75110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525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4B6E-86B0-4D19-B66C-5CC041A5C960}" type="datetimeFigureOut">
              <a:rPr lang="hr-HR" smtClean="0"/>
              <a:t>17.8.2016.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A21C-336A-4AA7-9DD8-17A2C75110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872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4B6E-86B0-4D19-B66C-5CC041A5C960}" type="datetimeFigureOut">
              <a:rPr lang="hr-HR" smtClean="0"/>
              <a:t>17.8.2016.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A21C-336A-4AA7-9DD8-17A2C75110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743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4B6E-86B0-4D19-B66C-5CC041A5C960}" type="datetimeFigureOut">
              <a:rPr lang="hr-HR" smtClean="0"/>
              <a:t>17.8.2016.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A21C-336A-4AA7-9DD8-17A2C75110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787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4B6E-86B0-4D19-B66C-5CC041A5C960}" type="datetimeFigureOut">
              <a:rPr lang="hr-HR" smtClean="0"/>
              <a:t>17.8.2016.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A21C-336A-4AA7-9DD8-17A2C75110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447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4B6E-86B0-4D19-B66C-5CC041A5C960}" type="datetimeFigureOut">
              <a:rPr lang="hr-HR" smtClean="0"/>
              <a:t>17.8.2016.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A21C-336A-4AA7-9DD8-17A2C75110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809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4B6E-86B0-4D19-B66C-5CC041A5C960}" type="datetimeFigureOut">
              <a:rPr lang="hr-HR" smtClean="0"/>
              <a:t>17.8.2016.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A21C-336A-4AA7-9DD8-17A2C75110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435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4B6E-86B0-4D19-B66C-5CC041A5C960}" type="datetimeFigureOut">
              <a:rPr lang="hr-HR" smtClean="0"/>
              <a:t>17.8.2016.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A21C-336A-4AA7-9DD8-17A2C75110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314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4B6E-86B0-4D19-B66C-5CC041A5C960}" type="datetimeFigureOut">
              <a:rPr lang="hr-HR" smtClean="0"/>
              <a:t>17.8.2016.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A21C-336A-4AA7-9DD8-17A2C75110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086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4B6E-86B0-4D19-B66C-5CC041A5C960}" type="datetimeFigureOut">
              <a:rPr lang="hr-HR" smtClean="0"/>
              <a:t>17.8.2016.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3A21C-336A-4AA7-9DD8-17A2C75110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371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94B6E-86B0-4D19-B66C-5CC041A5C960}" type="datetimeFigureOut">
              <a:rPr lang="hr-HR" smtClean="0"/>
              <a:t>17.8.2016.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3A21C-336A-4AA7-9DD8-17A2C75110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657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rasmusproject-places.jimdo.com/" TargetMode="External"/><Relationship Id="rId2" Type="http://schemas.openxmlformats.org/officeDocument/2006/relationships/hyperlink" Target="http://os-marijeiline-umag.skole.hr/skola/erasmu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acebook.com/abj140264/?ref=aymt_homepage_panel" TargetMode="External"/><Relationship Id="rId4" Type="http://schemas.openxmlformats.org/officeDocument/2006/relationships/hyperlink" Target="https://live.etwinning.net/projects/project/116906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1" dirty="0" smtClean="0">
                <a:solidFill>
                  <a:srgbClr val="FF0000"/>
                </a:solidFill>
              </a:rPr>
              <a:t/>
            </a:r>
            <a:br>
              <a:rPr lang="hr-HR" sz="3600" b="1" dirty="0" smtClean="0">
                <a:solidFill>
                  <a:srgbClr val="FF0000"/>
                </a:solidFill>
              </a:rPr>
            </a:br>
            <a:r>
              <a:rPr lang="hr-HR" sz="3600" b="1" dirty="0" smtClean="0">
                <a:solidFill>
                  <a:srgbClr val="FF0000"/>
                </a:solidFill>
              </a:rPr>
              <a:t>                     </a:t>
            </a:r>
            <a:r>
              <a:rPr lang="hr-HR" sz="3600" b="1" dirty="0">
                <a:solidFill>
                  <a:srgbClr val="FF0000"/>
                </a:solidFill>
              </a:rPr>
              <a:t/>
            </a:r>
            <a:br>
              <a:rPr lang="hr-HR" sz="3600" b="1" dirty="0">
                <a:solidFill>
                  <a:srgbClr val="FF0000"/>
                </a:solidFill>
              </a:rPr>
            </a:br>
            <a:r>
              <a:rPr lang="hr-HR" sz="3600" b="1" dirty="0" smtClean="0">
                <a:solidFill>
                  <a:srgbClr val="FF0000"/>
                </a:solidFill>
              </a:rPr>
              <a:t/>
            </a:r>
            <a:br>
              <a:rPr lang="hr-HR" sz="3600" b="1" dirty="0" smtClean="0">
                <a:solidFill>
                  <a:srgbClr val="FF0000"/>
                </a:solidFill>
              </a:rPr>
            </a:br>
            <a:r>
              <a:rPr lang="hr-HR" sz="3600" b="1" dirty="0" smtClean="0">
                <a:solidFill>
                  <a:srgbClr val="FF0000"/>
                </a:solidFill>
              </a:rPr>
              <a:t/>
            </a:r>
            <a:br>
              <a:rPr lang="hr-HR" sz="3600" b="1" dirty="0" smtClean="0">
                <a:solidFill>
                  <a:srgbClr val="FF0000"/>
                </a:solidFill>
              </a:rPr>
            </a:br>
            <a:r>
              <a:rPr lang="hr-HR" sz="3600" b="1" dirty="0" smtClean="0">
                <a:solidFill>
                  <a:srgbClr val="FF0000"/>
                </a:solidFill>
              </a:rPr>
              <a:t>Evaluacijski upitnici za roditelje - IZVJEŠĆE </a:t>
            </a:r>
            <a:endParaRPr lang="hr-HR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4000" dirty="0" smtClean="0"/>
          </a:p>
          <a:p>
            <a:pPr marL="0" indent="0" algn="ctr">
              <a:buNone/>
            </a:pPr>
            <a:r>
              <a:rPr lang="en-US" dirty="0" smtClean="0"/>
              <a:t>ERASMUS+  2015 - 2017</a:t>
            </a:r>
          </a:p>
          <a:p>
            <a:pPr marL="0" indent="0" algn="ctr">
              <a:buNone/>
            </a:pPr>
            <a:r>
              <a:rPr lang="en-US" sz="4000" dirty="0" smtClean="0"/>
              <a:t>Project  </a:t>
            </a:r>
            <a:r>
              <a:rPr lang="en-US" sz="4000" dirty="0" smtClean="0">
                <a:solidFill>
                  <a:srgbClr val="FF0000"/>
                </a:solidFill>
              </a:rPr>
              <a:t>P.L.A.C.E.S. </a:t>
            </a:r>
            <a:r>
              <a:rPr lang="hr-HR" sz="4000" dirty="0" smtClean="0">
                <a:solidFill>
                  <a:srgbClr val="FF0000"/>
                </a:solidFill>
              </a:rPr>
              <a:t>-</a:t>
            </a:r>
            <a:r>
              <a:rPr lang="en-US" sz="4000" dirty="0" smtClean="0">
                <a:solidFill>
                  <a:srgbClr val="FF0000"/>
                </a:solidFill>
              </a:rPr>
              <a:t> Presenting Legends Across the Continent in European Schools</a:t>
            </a:r>
          </a:p>
          <a:p>
            <a:pPr marL="0" indent="0" algn="ctr">
              <a:buNone/>
            </a:pPr>
            <a:r>
              <a:rPr lang="en-US" sz="4000" dirty="0" smtClean="0"/>
              <a:t>Strategic School Partnership</a:t>
            </a:r>
            <a:endParaRPr lang="hr-HR" sz="4000" dirty="0" smtClean="0"/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3141502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60648"/>
            <a:ext cx="2779246" cy="827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425" y="0"/>
            <a:ext cx="1999222" cy="1418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007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</a:rPr>
              <a:t>Opća ocjena koja najbolje opisuje aktivnosti i organizaciju aktivnosti u Bugarskoj, Italiji i Njemačkoj</a:t>
            </a:r>
            <a:endParaRPr lang="hr-HR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7774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091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marL="0" indent="0" algn="ctr">
              <a:buNone/>
            </a:pPr>
            <a:r>
              <a:rPr lang="hr-HR" sz="4000" smtClean="0"/>
              <a:t>Izvješće izradila</a:t>
            </a:r>
            <a:r>
              <a:rPr lang="hr-HR" sz="4000" dirty="0" smtClean="0"/>
              <a:t>: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 algn="r">
              <a:buNone/>
            </a:pPr>
            <a:r>
              <a:rPr lang="hr-HR" dirty="0" smtClean="0"/>
              <a:t>Koordinatorica projekta</a:t>
            </a:r>
          </a:p>
          <a:p>
            <a:pPr marL="0" indent="0" algn="r">
              <a:buNone/>
            </a:pPr>
            <a:r>
              <a:rPr lang="hr-HR" dirty="0" smtClean="0"/>
              <a:t>Alenka Banić Juričić, prof.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Umag, lipanj 2016.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6489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Project links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School web page: </a:t>
            </a:r>
            <a:r>
              <a:rPr lang="hr-HR" dirty="0" smtClean="0">
                <a:hlinkClick r:id="rId2"/>
              </a:rPr>
              <a:t>http://os-marijeiline-umag.skole.hr/skola/erasmus</a:t>
            </a: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Project web platform: </a:t>
            </a:r>
            <a:r>
              <a:rPr lang="hr-HR" dirty="0" smtClean="0">
                <a:hlinkClick r:id="rId3"/>
              </a:rPr>
              <a:t>http://erasmusproject-places.jimdo.com/</a:t>
            </a: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eTwinning platform: </a:t>
            </a:r>
            <a:r>
              <a:rPr lang="hr-HR" dirty="0" smtClean="0">
                <a:hlinkClick r:id="rId4"/>
              </a:rPr>
              <a:t>https://live.etwinning.net/projects/project/116906</a:t>
            </a: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Facebook page: </a:t>
            </a:r>
            <a:r>
              <a:rPr lang="hr-HR" dirty="0" smtClean="0">
                <a:hlinkClick r:id="rId5"/>
              </a:rPr>
              <a:t>https://www.facebook.com/abj140264/?ref=aymt_homepage_panel</a:t>
            </a:r>
            <a:endParaRPr lang="hr-HR" dirty="0" smtClean="0"/>
          </a:p>
          <a:p>
            <a:pPr>
              <a:buFont typeface="Wingdings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145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accent1">
                    <a:lumMod val="50000"/>
                  </a:schemeClr>
                </a:solidFill>
              </a:rPr>
              <a:t>Rezultati evaluacijskog upitnika Vidin, Bugarska, 11.01. - 17.01.2016.</a:t>
            </a:r>
            <a:endParaRPr lang="hr-H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19256" cy="4968552"/>
          </a:xfrm>
        </p:spPr>
        <p:txBody>
          <a:bodyPr/>
          <a:lstStyle/>
          <a:p>
            <a:pPr marL="0" indent="0" algn="ctr">
              <a:buNone/>
            </a:pPr>
            <a:r>
              <a:rPr lang="hr-HR" dirty="0" smtClean="0"/>
              <a:t>Što mislite o projektu P.L.A.C.E.S.?</a:t>
            </a:r>
          </a:p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06104962"/>
              </p:ext>
            </p:extLst>
          </p:nvPr>
        </p:nvGraphicFramePr>
        <p:xfrm>
          <a:off x="1475656" y="2276872"/>
          <a:ext cx="6984776" cy="3919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455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tx2">
                    <a:lumMod val="75000"/>
                  </a:schemeClr>
                </a:solidFill>
              </a:rPr>
              <a:t>Rezultati evaluacijskog upitnika Taranto, Italija, 07.03. - 12.03.2016.</a:t>
            </a:r>
            <a:endParaRPr lang="hr-H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6818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85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accent1">
                    <a:lumMod val="50000"/>
                  </a:schemeClr>
                </a:solidFill>
              </a:rPr>
              <a:t>Rezultati evaluacijskog upitnika Eschborn, Njemačka, 17. - 23.05.2016.</a:t>
            </a:r>
            <a:endParaRPr lang="hr-H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323781"/>
              </p:ext>
            </p:extLst>
          </p:nvPr>
        </p:nvGraphicFramePr>
        <p:xfrm>
          <a:off x="467544" y="1628800"/>
          <a:ext cx="8229600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354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98178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solidFill>
                  <a:srgbClr val="0070C0"/>
                </a:solidFill>
              </a:rPr>
              <a:t>Komparativni rezultati evaluacijskog upitnika</a:t>
            </a:r>
            <a:br>
              <a:rPr lang="hr-HR" sz="3600" b="1" dirty="0" smtClean="0">
                <a:solidFill>
                  <a:srgbClr val="0070C0"/>
                </a:solidFill>
              </a:rPr>
            </a:br>
            <a:r>
              <a:rPr lang="hr-HR" sz="3600" b="1" dirty="0" smtClean="0">
                <a:solidFill>
                  <a:srgbClr val="0070C0"/>
                </a:solidFill>
              </a:rPr>
              <a:t>Bugarska-Italija-Njemačka</a:t>
            </a:r>
            <a:endParaRPr lang="hr-HR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1903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050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Autofit/>
          </a:bodyPr>
          <a:lstStyle/>
          <a:p>
            <a:r>
              <a:rPr lang="hr-HR" sz="3200" b="1" dirty="0" smtClean="0">
                <a:solidFill>
                  <a:schemeClr val="accent1">
                    <a:lumMod val="50000"/>
                  </a:schemeClr>
                </a:solidFill>
              </a:rPr>
              <a:t>Što je vaše dijete naučilo ili poboljšalo za vrijeme boravka u Bugarskoj, Italiji i Njemačkoj?</a:t>
            </a:r>
            <a:endParaRPr lang="hr-H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400" dirty="0" smtClean="0"/>
              <a:t>poboljšanje jezičnih vještina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suradnja i timski rad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IKT i digitalne vještine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upoznavanje drugih kultura, znamentosti, legendi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komunikacija s nepoznatim ljudima, socijalne vještine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stvaranje prijateljstva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razbijanje predrasuda, pobjeđivanje vlastitih strahova i strahova roditelja, veliki korak u osamostaljivanju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upoznavanje drugih stanovnika EU, putovanja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kreativnost koja je inače prilično zanemarena u školi</a:t>
            </a:r>
          </a:p>
          <a:p>
            <a:pPr>
              <a:buFont typeface="Wingdings" pitchFamily="2" charset="2"/>
              <a:buChar char="Ø"/>
            </a:pPr>
            <a:endParaRPr lang="hr-HR" sz="2400" dirty="0" smtClean="0"/>
          </a:p>
          <a:p>
            <a:pPr>
              <a:buFont typeface="Wingdings" pitchFamily="2" charset="2"/>
              <a:buChar char="Ø"/>
            </a:pPr>
            <a:endParaRPr lang="hr-HR" sz="2400" dirty="0" smtClean="0"/>
          </a:p>
          <a:p>
            <a:pPr>
              <a:buFont typeface="Wingdings" pitchFamily="2" charset="2"/>
              <a:buChar char="Ø"/>
            </a:pPr>
            <a:endParaRPr lang="hr-HR" sz="2400" dirty="0" smtClean="0"/>
          </a:p>
          <a:p>
            <a:pPr>
              <a:buFont typeface="Wingdings" pitchFamily="2" charset="2"/>
              <a:buChar char="Ø"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93302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1584176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chemeClr val="tx2"/>
                </a:solidFill>
              </a:rPr>
              <a:t>Što vam se u sklopu projektnih aktivnosti u inozemstvu naročito svidjelo? </a:t>
            </a:r>
            <a:endParaRPr lang="hr-HR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hr-HR" sz="2400" dirty="0" smtClean="0"/>
              <a:t>domaćinske obitelji i njihova ljubaznost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upoznavanje i druženje s novim prijateljima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mogućnost korištenja stranih jezika (engleski, talijanski, njemački)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radionice u školama, dani ispunjeni raznim aktivnostima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upoznavanje drugačijih načina školovanja i načina učenja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upoznavanje povijesnih znamenitosti, kulture , običaja, jezika, nacionalnih vrijednosti i gastronomije zemlje domaćina 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snalazenje u nepoznatoj sredini i situacijama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timski rad, razmjena iskustva, nove spoznaje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kreativnost, sloboda u stvaranju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/>
              <a:t>prezentacije hrvatskih legendi</a:t>
            </a:r>
          </a:p>
          <a:p>
            <a:pPr>
              <a:buFont typeface="Wingdings" pitchFamily="2" charset="2"/>
              <a:buChar char="Ø"/>
            </a:pPr>
            <a:endParaRPr lang="hr-HR" sz="2400" dirty="0" smtClean="0"/>
          </a:p>
          <a:p>
            <a:pPr>
              <a:buFont typeface="Wingdings" pitchFamily="2" charset="2"/>
              <a:buChar char="Ø"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87705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>
                <a:solidFill>
                  <a:schemeClr val="tx2">
                    <a:lumMod val="75000"/>
                  </a:schemeClr>
                </a:solidFill>
              </a:rPr>
              <a:t>Ima li nešto što vam se nije svidjelo?</a:t>
            </a:r>
            <a:endParaRPr lang="hr-H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hr-HR" sz="4800" dirty="0" smtClean="0"/>
              <a:t>Ni jedan od ispitanika nije pozitivno odgovorio na ovo pitanje.</a:t>
            </a: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405944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320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                      Evaluacijski upitnici za roditelje - IZVJEŠĆE </vt:lpstr>
      <vt:lpstr>Project links</vt:lpstr>
      <vt:lpstr>Rezultati evaluacijskog upitnika Vidin, Bugarska, 11.01. - 17.01.2016.</vt:lpstr>
      <vt:lpstr>Rezultati evaluacijskog upitnika Taranto, Italija, 07.03. - 12.03.2016.</vt:lpstr>
      <vt:lpstr>Rezultati evaluacijskog upitnika Eschborn, Njemačka, 17. - 23.05.2016.</vt:lpstr>
      <vt:lpstr>Komparativni rezultati evaluacijskog upitnika Bugarska-Italija-Njemačka</vt:lpstr>
      <vt:lpstr>Što je vaše dijete naučilo ili poboljšalo za vrijeme boravka u Bugarskoj, Italiji i Njemačkoj?</vt:lpstr>
      <vt:lpstr>Što vam se u sklopu projektnih aktivnosti u inozemstvu naročito svidjelo? </vt:lpstr>
      <vt:lpstr>Ima li nešto što vam se nije svidjelo?</vt:lpstr>
      <vt:lpstr>Opća ocjena koja najbolje opisuje aktivnosti i organizaciju aktivnosti u Bugarskoj, Italiji i Njemačkoj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Evaluacijski upitnik za roditelje - IZVJEŠĆE</dc:title>
  <dc:creator>Alenka</dc:creator>
  <cp:lastModifiedBy>Alenka</cp:lastModifiedBy>
  <cp:revision>20</cp:revision>
  <dcterms:created xsi:type="dcterms:W3CDTF">2016-08-17T18:12:45Z</dcterms:created>
  <dcterms:modified xsi:type="dcterms:W3CDTF">2016-08-17T21:38:15Z</dcterms:modified>
</cp:coreProperties>
</file>