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1" r:id="rId15"/>
    <p:sldId id="274" r:id="rId16"/>
    <p:sldId id="270" r:id="rId17"/>
    <p:sldId id="268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9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F8F5AE-678A-4866-95AA-CD5EBAA12E3B}" type="datetimeFigureOut">
              <a:rPr lang="hr-HR" smtClean="0"/>
              <a:pPr/>
              <a:t>12.4.2017.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92699D-82B6-4153-BFC5-CD4233C2E99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4632" cy="1152127"/>
          </a:xfrm>
        </p:spPr>
        <p:txBody>
          <a:bodyPr>
            <a:normAutofit/>
          </a:bodyPr>
          <a:lstStyle/>
          <a:p>
            <a:r>
              <a:rPr lang="hr-HR" sz="6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Igre užeg zavičaja</a:t>
            </a:r>
            <a:endParaRPr lang="hr-HR" sz="66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336704" cy="3600400"/>
          </a:xfrm>
        </p:spPr>
        <p:txBody>
          <a:bodyPr>
            <a:normAutofit fontScale="25000" lnSpcReduction="20000"/>
          </a:bodyPr>
          <a:lstStyle/>
          <a:p>
            <a:endParaRPr lang="hr-HR" sz="2600" b="1" dirty="0" smtClean="0">
              <a:latin typeface="Cambria" pitchFamily="18" charset="0"/>
              <a:ea typeface="Batang" pitchFamily="18" charset="-127"/>
            </a:endParaRPr>
          </a:p>
          <a:p>
            <a:endParaRPr lang="hr-HR" sz="2600" b="1" dirty="0" smtClean="0">
              <a:latin typeface="Cambria" pitchFamily="18" charset="0"/>
              <a:ea typeface="Batang" pitchFamily="18" charset="-127"/>
            </a:endParaRPr>
          </a:p>
          <a:p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OŠ </a:t>
            </a:r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Marije i Line, Umag</a:t>
            </a:r>
          </a:p>
          <a:p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Područna škola Bašanija</a:t>
            </a:r>
          </a:p>
          <a:p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Šk. god. 2016./2017</a:t>
            </a:r>
            <a:r>
              <a:rPr lang="hr-HR" sz="11200" dirty="0" smtClean="0"/>
              <a:t>.</a:t>
            </a:r>
          </a:p>
          <a:p>
            <a:endParaRPr lang="hr-HR" sz="11200" b="1" dirty="0" smtClean="0">
              <a:latin typeface="Cambria" pitchFamily="18" charset="0"/>
              <a:ea typeface="Batang" pitchFamily="18" charset="-127"/>
            </a:endParaRPr>
          </a:p>
          <a:p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Razredne </a:t>
            </a:r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učiteljice: </a:t>
            </a:r>
            <a:endParaRPr lang="hr-HR" sz="11200" b="1" dirty="0" smtClean="0">
              <a:latin typeface="Cambria" pitchFamily="18" charset="0"/>
              <a:ea typeface="Batang" pitchFamily="18" charset="-127"/>
            </a:endParaRPr>
          </a:p>
          <a:p>
            <a:r>
              <a:rPr lang="hr-HR" sz="11200" b="1" dirty="0" smtClean="0">
                <a:latin typeface="Cambria" pitchFamily="18" charset="0"/>
                <a:ea typeface="Batang" pitchFamily="18" charset="-127"/>
              </a:rPr>
              <a:t>Barbara Lakošeljac-Dokoza             Marina Sarić  </a:t>
            </a:r>
            <a:endParaRPr lang="hr-HR" sz="11200" b="1" dirty="0" smtClean="0">
              <a:latin typeface="Cambria" pitchFamily="18" charset="0"/>
              <a:ea typeface="Batang" pitchFamily="18" charset="-127"/>
            </a:endParaRPr>
          </a:p>
          <a:p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>
                <a:latin typeface="Cambria" pitchFamily="18" charset="0"/>
              </a:rPr>
              <a:t>Krpenom loptom pokušali smo osjetiti nekadašnju igru nogometa, bosi baš kao nekada.. </a:t>
            </a:r>
            <a:endParaRPr lang="hr-HR" sz="4400" dirty="0">
              <a:latin typeface="Cambria" pitchFamily="18" charset="0"/>
            </a:endParaRPr>
          </a:p>
        </p:txBody>
      </p:sp>
      <p:pic>
        <p:nvPicPr>
          <p:cNvPr id="7172" name="Picture 4" descr="C:\Users\Korisnik\Desktop\šk.g.2016.2017. kravata,dan jabuka\igre užeg zavičaja KARMEN\IMG_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4656518" cy="34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Korisnik\Desktop\šk.g.2016.2017. kravata,dan jabuka\igre užeg zavičaja KARMEN\IMG_1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5483">
            <a:off x="532802" y="3334254"/>
            <a:ext cx="2704323" cy="202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844823"/>
            <a:ext cx="7056784" cy="1800201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Calibri" pitchFamily="34" charset="0"/>
              </a:rPr>
              <a:t>      </a:t>
            </a:r>
            <a:r>
              <a:rPr lang="hr-HR" sz="2800" dirty="0" smtClean="0">
                <a:latin typeface="Calibri" pitchFamily="34" charset="0"/>
              </a:rPr>
              <a:t>      </a:t>
            </a:r>
            <a:r>
              <a:rPr lang="hr-HR" sz="2800" dirty="0" smtClean="0">
                <a:latin typeface="Cambria" pitchFamily="18" charset="0"/>
              </a:rPr>
              <a:t>Gađanje </a:t>
            </a:r>
            <a:r>
              <a:rPr lang="hr-HR" sz="2800" dirty="0" smtClean="0">
                <a:latin typeface="Cambria" pitchFamily="18" charset="0"/>
              </a:rPr>
              <a:t>praćkom bio je pravi izazov</a:t>
            </a:r>
            <a:endParaRPr lang="hr-HR" sz="2800" dirty="0">
              <a:latin typeface="Cambria" pitchFamily="18" charset="0"/>
            </a:endParaRPr>
          </a:p>
        </p:txBody>
      </p:sp>
      <p:pic>
        <p:nvPicPr>
          <p:cNvPr id="8194" name="Picture 2" descr="C:\Users\Korisnik\Desktop\šk.g.2016.2017. kravata,dan jabuka\igre užeg zavičaja KARMEN\IMG_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761389" cy="28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Korisnik\Desktop\šk.g.2016.2017. kravata,dan jabuka\igre užeg zavičaja KARMEN\IMG_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576169" cy="268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Korisnik\Desktop\šk.g.2016.2017. kravata,dan jabuka\igre užeg zavičaja KARMEN\IMG_1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09194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Cambria" pitchFamily="18" charset="0"/>
              </a:rPr>
              <a:t>        Neizostavna igra pikulama </a:t>
            </a:r>
            <a:br>
              <a:rPr lang="hr-HR" sz="2800" dirty="0" smtClean="0">
                <a:latin typeface="Cambria" pitchFamily="18" charset="0"/>
              </a:rPr>
            </a:br>
            <a:r>
              <a:rPr lang="hr-HR" sz="2800" dirty="0" smtClean="0">
                <a:latin typeface="Cambria" pitchFamily="18" charset="0"/>
              </a:rPr>
              <a:t>        tzv. šćinkama (staklenim lopticama</a:t>
            </a:r>
            <a:r>
              <a:rPr lang="hr-HR" sz="3600" dirty="0" smtClean="0"/>
              <a:t>)</a:t>
            </a:r>
            <a:endParaRPr lang="hr-HR" sz="3600" dirty="0"/>
          </a:p>
        </p:txBody>
      </p:sp>
      <p:pic>
        <p:nvPicPr>
          <p:cNvPr id="9218" name="Picture 2" descr="C:\Users\Korisnik\Desktop\šk.g.2016.2017. kravata,dan jabuka\igre užeg zavičaja KARMEN\IMG_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3284984"/>
            <a:ext cx="4555375" cy="34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Korisnik\Desktop\šk.g.2016.2017. kravata,dan jabuka\igre užeg zavičaja KARMEN\IMG_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532600" cy="189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Korisnik\Desktop\šk.g.2016.2017. kravata,dan jabuka\igre užeg zavičaja KARMEN\IMG_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25532">
            <a:off x="29207" y="2205261"/>
            <a:ext cx="3195689" cy="239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106613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Cambria" pitchFamily="18" charset="0"/>
              </a:rPr>
              <a:t>Bacanje kamenčića u zrak igra je koju smo                                                                           usvojili upornim vježbanjem </a:t>
            </a:r>
            <a:endParaRPr lang="hr-HR" sz="2800" dirty="0">
              <a:latin typeface="Cambria" pitchFamily="18" charset="0"/>
            </a:endParaRPr>
          </a:p>
        </p:txBody>
      </p:sp>
      <p:pic>
        <p:nvPicPr>
          <p:cNvPr id="10242" name="Picture 2" descr="C:\Users\Korisnik\Desktop\šk.g.2016.2017. kravata,dan jabuka\igre užeg zavičaja KARMEN\IMG_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869" y="2173507"/>
            <a:ext cx="3781591" cy="283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Korisnik\Desktop\šk.g.2016.2017. kravata,dan jabuka\igre užeg zavičaja KARMEN\IMG_1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384016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8960"/>
            <a:ext cx="8172400" cy="266429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          GRANIČAR                    LASTIK (GUMI GUMI)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       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          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                           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</a:t>
            </a:r>
            <a:b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         </a:t>
            </a:r>
            <a:r>
              <a:rPr lang="hr-HR" sz="28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ŠKOLICA (FEFA)</a:t>
            </a:r>
            <a:endParaRPr lang="hr-HR" sz="2800" b="1" dirty="0">
              <a:ln/>
              <a:solidFill>
                <a:schemeClr val="accent3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Korisnik\Desktop\šk.g.2016.2017. kravata,dan jabuka\neni\image-0-02-05-dce90abd1a33faf17d0ddb67edf7801748507372ce54ab3c6c1a48ad5964d35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59869">
            <a:off x="317650" y="636231"/>
            <a:ext cx="4139461" cy="232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528">
            <a:off x="5132131" y="468704"/>
            <a:ext cx="3557214" cy="26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336014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980728"/>
            <a:ext cx="3816424" cy="108012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SKAKANJE  </a:t>
            </a:r>
            <a:r>
              <a:rPr lang="hr-HR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U </a:t>
            </a:r>
            <a:r>
              <a:rPr lang="hr-HR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 VREĆAMA</a:t>
            </a:r>
            <a:endParaRPr lang="hr-H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1145">
            <a:off x="395536" y="548680"/>
            <a:ext cx="4037689" cy="302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76056" y="22048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Cambria" pitchFamily="18" charset="0"/>
              </a:rPr>
              <a:t>.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6677">
            <a:off x="5414358" y="3334538"/>
            <a:ext cx="3432721" cy="257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635896" y="4149080"/>
            <a:ext cx="165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TRILJA </a:t>
            </a:r>
            <a:endParaRPr lang="hr-H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itchFamily="18" charset="0"/>
              </a:rPr>
              <a:t>                 </a:t>
            </a:r>
            <a:r>
              <a:rPr lang="hr-H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Igre danas</a:t>
            </a:r>
            <a:endParaRPr lang="hr-HR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634"/>
            <a:ext cx="3744416" cy="28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61164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9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7457256" cy="2160240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smtClean="0">
                <a:latin typeface="Cambria" pitchFamily="18" charset="0"/>
              </a:rPr>
              <a:t>.</a:t>
            </a:r>
            <a:endParaRPr lang="hr-H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509120"/>
            <a:ext cx="7601272" cy="1617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hr-HR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hr-HR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                  </a:t>
            </a:r>
            <a:r>
              <a:rPr lang="hr-H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Hvala </a:t>
            </a:r>
            <a:r>
              <a:rPr lang="hr-H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na pažnji!</a:t>
            </a:r>
            <a:endParaRPr lang="hr-H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165" cy="480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Cambria" pitchFamily="18" charset="0"/>
              </a:rPr>
              <a:t>    U </a:t>
            </a:r>
            <a:r>
              <a:rPr lang="hr-HR" sz="3200" dirty="0">
                <a:latin typeface="Cambria" pitchFamily="18" charset="0"/>
              </a:rPr>
              <a:t>svijetu u </a:t>
            </a:r>
            <a:r>
              <a:rPr lang="hr-HR" sz="3200" dirty="0" smtClean="0">
                <a:latin typeface="Cambria" pitchFamily="18" charset="0"/>
              </a:rPr>
              <a:t>kojem je </a:t>
            </a:r>
            <a:r>
              <a:rPr lang="hr-HR" sz="3200" dirty="0">
                <a:latin typeface="Cambria" pitchFamily="18" charset="0"/>
              </a:rPr>
              <a:t>tehnologija </a:t>
            </a:r>
            <a:r>
              <a:rPr lang="hr-HR" sz="3200" dirty="0" smtClean="0">
                <a:latin typeface="Cambria" pitchFamily="18" charset="0"/>
              </a:rPr>
              <a:t> preuzela prevlast</a:t>
            </a:r>
            <a:r>
              <a:rPr lang="hr-HR" sz="3200" dirty="0">
                <a:latin typeface="Cambria" pitchFamily="18" charset="0"/>
              </a:rPr>
              <a:t>, odlučili smo vratiti vrijeme, </a:t>
            </a:r>
            <a:r>
              <a:rPr lang="hr-HR" sz="3200" dirty="0" smtClean="0">
                <a:latin typeface="Cambria" pitchFamily="18" charset="0"/>
              </a:rPr>
              <a:t>zaviriti u prošlost naših djedova i baka te upoznati  učenike s raznim </a:t>
            </a:r>
            <a:r>
              <a:rPr lang="hr-HR" sz="3200" dirty="0" smtClean="0">
                <a:latin typeface="Cambria" pitchFamily="18" charset="0"/>
              </a:rPr>
              <a:t>igrama </a:t>
            </a:r>
            <a:r>
              <a:rPr lang="hr-HR" sz="3200" dirty="0" smtClean="0">
                <a:latin typeface="Cambria" pitchFamily="18" charset="0"/>
              </a:rPr>
              <a:t>kojima su se igrali naši djedovi i bake kada su bili djeca.</a:t>
            </a:r>
          </a:p>
          <a:p>
            <a:pPr>
              <a:buNone/>
            </a:pPr>
            <a:endParaRPr lang="hr-HR" dirty="0">
              <a:latin typeface="Cambria" pitchFamily="18" charset="0"/>
            </a:endParaRPr>
          </a:p>
        </p:txBody>
      </p:sp>
      <p:pic>
        <p:nvPicPr>
          <p:cNvPr id="1026" name="Picture 2" descr="C:\Users\Korisnik\Videos\djed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9757">
            <a:off x="4322910" y="3783697"/>
            <a:ext cx="3302192" cy="269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120680"/>
          </a:xfrm>
        </p:spPr>
        <p:txBody>
          <a:bodyPr>
            <a:normAutofit fontScale="90000"/>
          </a:bodyPr>
          <a:lstStyle/>
          <a:p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Igre zavičaja kroz prošlost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>
                <a:latin typeface="Cambria" pitchFamily="18" charset="0"/>
              </a:rPr>
              <a:t>U svijet  igara koje su nastale u prošlosti uvela nas je pričom </a:t>
            </a:r>
            <a:r>
              <a:rPr lang="hr-HR" sz="3600" dirty="0" smtClean="0">
                <a:latin typeface="Cambria" pitchFamily="18" charset="0"/>
              </a:rPr>
              <a:t>nona Marija Oković</a:t>
            </a:r>
            <a:r>
              <a:rPr lang="hr-HR" sz="3600" dirty="0" smtClean="0">
                <a:latin typeface="Cambria" pitchFamily="18" charset="0"/>
              </a:rPr>
              <a:t>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SKRIVAČA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LOVICE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ŠKOLICA(FEFA)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PIKULE(ŠĆINKE)</a:t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PLJOČKANJE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MORTI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LASTIK (GUMI-GUMI)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TRILJA(TRIJA)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IGRA S KAMENČIĆIMA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hr-HR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IGRA S GUMBOM</a:t>
            </a:r>
            <a:endParaRPr lang="hr-HR" b="1" dirty="0">
              <a:solidFill>
                <a:srgbClr val="FF66CC"/>
              </a:solidFill>
            </a:endParaRPr>
          </a:p>
        </p:txBody>
      </p:sp>
      <p:pic>
        <p:nvPicPr>
          <p:cNvPr id="1026" name="Picture 2" descr="C:\Users\Korisnik\Desktop\šk.g.2016.2017. kravata,dan jabuka\valentinovo muzej\IMG_0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1485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orisnik\Desktop\šk.g.2016.2017. kravata,dan jabuka\pljočkanje i boćanje\IMG_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9218">
            <a:off x="6522696" y="4580599"/>
            <a:ext cx="2548091" cy="19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3946450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latin typeface="Cambria" pitchFamily="18" charset="0"/>
              </a:rPr>
              <a:t>Pravilima stare pastirske igre upoznali su nas predstavnici Pljočkarskog kluba Lanterna  iz Savudrije, gosp. Smiljan Jurić i gosp. Rade </a:t>
            </a:r>
            <a:r>
              <a:rPr lang="hr-HR" sz="3200" dirty="0" smtClean="0">
                <a:latin typeface="Cambria" pitchFamily="18" charset="0"/>
              </a:rPr>
              <a:t>Kaligarić.</a:t>
            </a: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PLJOČKANJE- igru čine pljočke od kamena (tradicionalno su kamene ,ali mogu biti i aluminijske, i bulin (mali </a:t>
            </a: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okrugli kamen).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 descr="C:\Users\Korisnik\Desktop\šk.g.2016.2017. kravata,dan jabuka\pljočkanje i boćanje\IMG_0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93142">
            <a:off x="2020061" y="3849926"/>
            <a:ext cx="3529648" cy="264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esktop\šk.g.2016.2017. kravata,dan jabuka\pljočkanje i boćanje\IMG_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83902" y="2708920"/>
            <a:ext cx="5132388" cy="38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Korisnik\Desktop\šk.g.2016.2017. kravata,dan jabuka\pljočkanje i boćanje\IMG_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275776" cy="320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Cambria" pitchFamily="18" charset="0"/>
              </a:rPr>
              <a:t>Upoznali smo se i s dugogodišnjom igrom </a:t>
            </a:r>
            <a:r>
              <a:rPr lang="hr-HR" sz="2800" dirty="0" smtClean="0">
                <a:latin typeface="Cambria" pitchFamily="18" charset="0"/>
              </a:rPr>
              <a:t> boćanja </a:t>
            </a:r>
            <a:r>
              <a:rPr lang="hr-HR" sz="2800" dirty="0" smtClean="0">
                <a:latin typeface="Cambria" pitchFamily="18" charset="0"/>
              </a:rPr>
              <a:t>u Savudriji i </a:t>
            </a:r>
            <a:r>
              <a:rPr lang="hr-HR" sz="2800" dirty="0" smtClean="0">
                <a:latin typeface="Cambria" pitchFamily="18" charset="0"/>
              </a:rPr>
              <a:t>okolici.</a:t>
            </a:r>
            <a:endParaRPr lang="hr-HR" sz="2800" dirty="0">
              <a:latin typeface="Cambria" pitchFamily="18" charset="0"/>
            </a:endParaRPr>
          </a:p>
        </p:txBody>
      </p:sp>
      <p:pic>
        <p:nvPicPr>
          <p:cNvPr id="4098" name="Picture 2" descr="C:\Users\Korisnik\Desktop\šk.g.2016.2017. kravata,dan jabuka\pljočkanje i boćanje\IMG_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988840"/>
            <a:ext cx="4824536" cy="361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Korisnik\Desktop\šk.g.2016.2017. kravata,dan jabuka\pljočkanje i boćanje\IMG_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736304" cy="205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Korisnik\Desktop\šk.g.2016.2017. kravata,dan jabuka\pljočkanje i boćanje\IMG_0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2773330" cy="208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94322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Cambria" pitchFamily="18" charset="0"/>
              </a:rPr>
              <a:t>U suradnji s učiteljicom Karmen Rota,</a:t>
            </a:r>
            <a:br>
              <a:rPr lang="hr-HR" sz="2800" dirty="0" smtClean="0">
                <a:latin typeface="Cambria" pitchFamily="18" charset="0"/>
              </a:rPr>
            </a:br>
            <a:r>
              <a:rPr lang="hr-HR" sz="2800" dirty="0">
                <a:latin typeface="Cambria" pitchFamily="18" charset="0"/>
              </a:rPr>
              <a:t>v</a:t>
            </a:r>
            <a:r>
              <a:rPr lang="hr-HR" sz="2800" dirty="0" smtClean="0">
                <a:latin typeface="Cambria" pitchFamily="18" charset="0"/>
              </a:rPr>
              <a:t>oditeljicom starih igara  zavičaja pri Talijanskoj zajednici Savudrija, otkrili smo i upoznali se s malim svijetom starih tradicionalnih igara.</a:t>
            </a:r>
            <a:br>
              <a:rPr lang="hr-HR" sz="2800" dirty="0" smtClean="0">
                <a:latin typeface="Cambria" pitchFamily="18" charset="0"/>
              </a:rPr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Igra s gumbom -  stvara zabavu i proizvodi ugodan zvuk</a:t>
            </a:r>
            <a:endParaRPr lang="hr-HR" sz="2800" dirty="0"/>
          </a:p>
        </p:txBody>
      </p:sp>
      <p:pic>
        <p:nvPicPr>
          <p:cNvPr id="5122" name="Picture 2" descr="C:\Users\Korisnik\Desktop\šk.g.2016.2017. kravata,dan jabuka\igre užeg zavičaja KARMEN\IMG_0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161325" cy="237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Korisnik\Desktop\šk.g.2016.2017. kravata,dan jabuka\igre užeg zavičaja KARMEN\IMG_0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316813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Korisnik\Desktop\šk.g.2016.2017. kravata,dan jabuka\igre užeg zavičaja KARMEN\IMG_0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27565"/>
            <a:ext cx="3240360" cy="243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>
                <a:latin typeface="Cambria" pitchFamily="18" charset="0"/>
              </a:rPr>
              <a:t>Uslijedile su igre na otvorenom... </a:t>
            </a:r>
            <a:br>
              <a:rPr lang="hr-HR" sz="3100" dirty="0" smtClean="0">
                <a:latin typeface="Cambria" pitchFamily="18" charset="0"/>
              </a:rPr>
            </a:br>
            <a:r>
              <a:rPr lang="hr-HR" sz="3100" dirty="0" smtClean="0">
                <a:latin typeface="Cambria" pitchFamily="18" charset="0"/>
              </a:rPr>
              <a:t>Također stara pastirska igra , tipična za savudrijski kraj tzv. igra </a:t>
            </a:r>
            <a:r>
              <a:rPr lang="hr-HR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Morti. </a:t>
            </a:r>
            <a:r>
              <a:rPr lang="hr-HR" sz="3100" dirty="0" smtClean="0">
                <a:latin typeface="Cambria" pitchFamily="18" charset="0"/>
              </a:rPr>
              <a:t>Svatko u ruci drži kamen te gađanjem kamenja suigrača </a:t>
            </a:r>
            <a:r>
              <a:rPr lang="hr-HR" sz="3100" dirty="0" smtClean="0">
                <a:latin typeface="Cambria" pitchFamily="18" charset="0"/>
              </a:rPr>
              <a:t> </a:t>
            </a:r>
            <a:r>
              <a:rPr lang="hr-HR" sz="3100" dirty="0" smtClean="0">
                <a:latin typeface="Cambria" pitchFamily="18" charset="0"/>
              </a:rPr>
              <a:t>koji </a:t>
            </a:r>
            <a:r>
              <a:rPr lang="hr-HR" sz="3100" dirty="0" smtClean="0">
                <a:latin typeface="Cambria" pitchFamily="18" charset="0"/>
              </a:rPr>
              <a:t> </a:t>
            </a:r>
            <a:r>
              <a:rPr lang="hr-HR" sz="3100" dirty="0" smtClean="0">
                <a:latin typeface="Cambria" pitchFamily="18" charset="0"/>
              </a:rPr>
              <a:t>se postave na određeno mjesto na tlu, </a:t>
            </a:r>
            <a:r>
              <a:rPr lang="hr-HR" sz="3100" dirty="0" smtClean="0">
                <a:latin typeface="Cambria" pitchFamily="18" charset="0"/>
              </a:rPr>
              <a:t> igrač ih pokušava </a:t>
            </a:r>
            <a:r>
              <a:rPr lang="hr-HR" sz="3100" dirty="0" smtClean="0">
                <a:latin typeface="Cambria" pitchFamily="18" charset="0"/>
              </a:rPr>
              <a:t>izbiti </a:t>
            </a:r>
            <a:r>
              <a:rPr lang="hr-HR" sz="3100" dirty="0" smtClean="0">
                <a:latin typeface="Cambria" pitchFamily="18" charset="0"/>
              </a:rPr>
              <a:t>iz </a:t>
            </a:r>
            <a:r>
              <a:rPr lang="hr-HR" sz="3100" dirty="0" smtClean="0">
                <a:latin typeface="Cambria" pitchFamily="18" charset="0"/>
              </a:rPr>
              <a:t>tla</a:t>
            </a:r>
            <a:r>
              <a:rPr lang="hr-HR" sz="3100" dirty="0" smtClean="0">
                <a:latin typeface="Cambria" pitchFamily="18" charset="0"/>
              </a:rPr>
              <a:t> </a:t>
            </a:r>
            <a:r>
              <a:rPr lang="hr-HR" sz="3100" dirty="0" smtClean="0">
                <a:latin typeface="Cambria" pitchFamily="18" charset="0"/>
              </a:rPr>
              <a:t>i osvojiti pobjedu.</a:t>
            </a:r>
            <a:endParaRPr lang="hr-HR" sz="3600" dirty="0">
              <a:latin typeface="Cambria" pitchFamily="18" charset="0"/>
            </a:endParaRPr>
          </a:p>
        </p:txBody>
      </p:sp>
      <p:pic>
        <p:nvPicPr>
          <p:cNvPr id="6146" name="Picture 2" descr="C:\Users\Korisnik\Desktop\šk.g.2016.2017. kravata,dan jabuka\igre užeg zavičaja KARMEN\IMG_0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Korisnik\Desktop\šk.g.2016.2017. kravata,dan jabuka\igre užeg zavičaja KARMEN\IMG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820181" cy="286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:\Users\Korisnik\Desktop\šk.g.2016.2017. kravata,dan jabuka\igre užeg zavičaja KARMEN\IMG_1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935184" cy="295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Korisnik\Desktop\šk.g.2016.2017. kravata,dan jabuka\igre užeg zavičaja KARMEN\IMG_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Korisnik\Desktop\šk.g.2016.2017. kravata,dan jabuka\igre užeg zavičaja KARMEN\IMG_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339" y="3933056"/>
            <a:ext cx="389966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586</TotalTime>
  <Words>161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Igre užeg zavičaja</vt:lpstr>
      <vt:lpstr>Slide 2</vt:lpstr>
      <vt:lpstr>    Igre zavičaja kroz prošlost U svijet  igara koje su nastale u prošlosti uvela nas je pričom nona Marija Oković.     SKRIVAČA               LOVICE         ŠKOLICA(FEFA) PIKULE(ŠĆINKE)    PLJOČKANJE                 MORTI  LASTIK (GUMI-GUMI)     TRILJA(TRIJA)             IGRA S KAMENČIĆIMA    IGRA S GUMBOM</vt:lpstr>
      <vt:lpstr>Pravilima stare pastirske igre upoznali su nas predstavnici Pljočkarskog kluba Lanterna  iz Savudrije, gosp. Smiljan Jurić i gosp. Rade Kaligarić.  PLJOČKANJE- igru čine pljočke od kamena (tradicionalno su kamene ,ali mogu biti i aluminijske, i bulin (mali okrugli kamen). </vt:lpstr>
      <vt:lpstr>Slide 5</vt:lpstr>
      <vt:lpstr>Upoznali smo se i s dugogodišnjom igrom  boćanja u Savudriji i okolici.</vt:lpstr>
      <vt:lpstr>U suradnji s učiteljicom Karmen Rota, voditeljicom starih igara  zavičaja pri Talijanskoj zajednici Savudrija, otkrili smo i upoznali se s malim svijetom starih tradicionalnih igara.  Igra s gumbom -  stvara zabavu i proizvodi ugodan zvuk</vt:lpstr>
      <vt:lpstr>   Uslijedile su igre na otvorenom...  Također stara pastirska igra , tipična za savudrijski kraj tzv. igra Morti. Svatko u ruci drži kamen te gađanjem kamenja suigrača  koji  se postave na određeno mjesto na tlu,  igrač ih pokušava izbiti iz tla i osvojiti pobjedu.</vt:lpstr>
      <vt:lpstr>Slide 9</vt:lpstr>
      <vt:lpstr> Krpenom loptom pokušali smo osjetiti nekadašnju igru nogometa, bosi baš kao nekada.. </vt:lpstr>
      <vt:lpstr>            Gađanje praćkom bio je pravi izazov</vt:lpstr>
      <vt:lpstr>        Neizostavna igra pikulama          tzv. šćinkama (staklenim lopticama)</vt:lpstr>
      <vt:lpstr>Bacanje kamenčića u zrak igra je koju smo                                                                           usvojili upornim vježbanjem </vt:lpstr>
      <vt:lpstr>               GRANIČAR                    LASTIK (GUMI GUMI)                                                                               ŠKOLICA (FEFA)</vt:lpstr>
      <vt:lpstr>SKAKANJE  U  VREĆAMA</vt:lpstr>
      <vt:lpstr>                 Igre danas</vt:lpstr>
      <vt:lpstr>  .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užeg zavičaja</dc:title>
  <dc:creator>Korisnik</dc:creator>
  <cp:lastModifiedBy>Korisnik</cp:lastModifiedBy>
  <cp:revision>17</cp:revision>
  <dcterms:created xsi:type="dcterms:W3CDTF">2017-04-04T20:58:30Z</dcterms:created>
  <dcterms:modified xsi:type="dcterms:W3CDTF">2017-04-12T16:28:47Z</dcterms:modified>
</cp:coreProperties>
</file>