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58" r:id="rId5"/>
    <p:sldId id="26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8FA8-102E-47C5-B203-9545BEBCC34A}" type="datetimeFigureOut">
              <a:rPr lang="hr-HR" smtClean="0"/>
              <a:pPr/>
              <a:t>2.7.2017.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BED6F8-A97A-4418-ADD6-E62B02C1413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8FA8-102E-47C5-B203-9545BEBCC34A}" type="datetimeFigureOut">
              <a:rPr lang="hr-HR" smtClean="0"/>
              <a:pPr/>
              <a:t>2.7.2017.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D6F8-A97A-4418-ADD6-E62B02C1413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8FA8-102E-47C5-B203-9545BEBCC34A}" type="datetimeFigureOut">
              <a:rPr lang="hr-HR" smtClean="0"/>
              <a:pPr/>
              <a:t>2.7.2017.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D6F8-A97A-4418-ADD6-E62B02C1413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2A8FA8-102E-47C5-B203-9545BEBCC34A}" type="datetimeFigureOut">
              <a:rPr lang="hr-HR" smtClean="0"/>
              <a:pPr/>
              <a:t>2.7.2017.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ABED6F8-A97A-4418-ADD6-E62B02C1413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8FA8-102E-47C5-B203-9545BEBCC34A}" type="datetimeFigureOut">
              <a:rPr lang="hr-HR" smtClean="0"/>
              <a:pPr/>
              <a:t>2.7.2017.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D6F8-A97A-4418-ADD6-E62B02C1413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8FA8-102E-47C5-B203-9545BEBCC34A}" type="datetimeFigureOut">
              <a:rPr lang="hr-HR" smtClean="0"/>
              <a:pPr/>
              <a:t>2.7.2017.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D6F8-A97A-4418-ADD6-E62B02C1413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D6F8-A97A-4418-ADD6-E62B02C1413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8FA8-102E-47C5-B203-9545BEBCC34A}" type="datetimeFigureOut">
              <a:rPr lang="hr-HR" smtClean="0"/>
              <a:pPr/>
              <a:t>2.7.2017.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8FA8-102E-47C5-B203-9545BEBCC34A}" type="datetimeFigureOut">
              <a:rPr lang="hr-HR" smtClean="0"/>
              <a:pPr/>
              <a:t>2.7.2017.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D6F8-A97A-4418-ADD6-E62B02C1413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8FA8-102E-47C5-B203-9545BEBCC34A}" type="datetimeFigureOut">
              <a:rPr lang="hr-HR" smtClean="0"/>
              <a:pPr/>
              <a:t>2.7.2017.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D6F8-A97A-4418-ADD6-E62B02C1413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2A8FA8-102E-47C5-B203-9545BEBCC34A}" type="datetimeFigureOut">
              <a:rPr lang="hr-HR" smtClean="0"/>
              <a:pPr/>
              <a:t>2.7.2017.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BED6F8-A97A-4418-ADD6-E62B02C1413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8FA8-102E-47C5-B203-9545BEBCC34A}" type="datetimeFigureOut">
              <a:rPr lang="hr-HR" smtClean="0"/>
              <a:pPr/>
              <a:t>2.7.2017.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BED6F8-A97A-4418-ADD6-E62B02C1413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2A8FA8-102E-47C5-B203-9545BEBCC34A}" type="datetimeFigureOut">
              <a:rPr lang="hr-HR" smtClean="0"/>
              <a:pPr/>
              <a:t>2.7.2017.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ABED6F8-A97A-4418-ADD6-E62B02C1413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699804"/>
            <a:ext cx="8223448" cy="2681524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                                  </a:t>
            </a:r>
          </a:p>
          <a:p>
            <a:r>
              <a:rPr lang="hr-HR" dirty="0" smtClean="0"/>
              <a:t>                                                   Šk. god. 2016./2017.</a:t>
            </a:r>
          </a:p>
          <a:p>
            <a:r>
              <a:rPr lang="hr-HR" dirty="0" smtClean="0"/>
              <a:t>                             Razredni odjel: 1. i 3. r. PŠ Bašanija </a:t>
            </a:r>
          </a:p>
          <a:p>
            <a:r>
              <a:rPr lang="hr-HR" dirty="0" smtClean="0"/>
              <a:t>               Razredna učiteljica: Barbara Lakošeljac-Dokoza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KORAKOM U PROŠLOST UŽEG ZAVIČAJA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52400"/>
            <a:ext cx="8147248" cy="756320"/>
          </a:xfrm>
        </p:spPr>
        <p:txBody>
          <a:bodyPr>
            <a:normAutofit/>
          </a:bodyPr>
          <a:lstStyle/>
          <a:p>
            <a:r>
              <a:rPr lang="hr-HR" sz="3600" dirty="0" smtClean="0"/>
              <a:t>                     Aktivnosti učenika</a:t>
            </a:r>
            <a:endParaRPr lang="hr-HR" sz="3600" dirty="0"/>
          </a:p>
        </p:txBody>
      </p:sp>
      <p:pic>
        <p:nvPicPr>
          <p:cNvPr id="8194" name="Picture 2" descr="C:\Users\Korisnik\Desktop\šk.g.2016.2017. kravata,dan jabuka\proljeće,dan voda, svjetionik, maškare\IMG_08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6019" y="2060355"/>
            <a:ext cx="2876376" cy="2157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Korisnik\Desktop\šk.g.2016.2017. kravata,dan jabuka\proljeće,dan voda, svjetionik, maškare\IMG_0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573016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Korisnik\Desktop\šk.g.2016.2017. kravata,dan jabuka\proljeće,dan voda, svjetionik, maškare\IMG_08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00809">
            <a:off x="2742465" y="995240"/>
            <a:ext cx="2861301" cy="214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Korisnik\Desktop\šk.g.2016.2017. kravata,dan jabuka\proljeće,dan voda, svjetionik, maškare\IMG_10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475204" y="4334108"/>
            <a:ext cx="2632349" cy="1974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412776"/>
            <a:ext cx="2821846" cy="2116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218" name="Picture 2" descr="C:\Users\Korisnik\Desktop\šk.g.2016.2017. kravata,dan jabuka\proljeće,dan voda, svjetionik, maškare\IMG_08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4066" y="806174"/>
            <a:ext cx="3212075" cy="2409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Korisnik\Desktop\šk.g.2016.2017. kravata,dan jabuka\proljeće,dan voda, svjetionik, maškare\IMG_0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03388" y="3681789"/>
            <a:ext cx="3174437" cy="2380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Korisnik\Desktop\šk.g.2016.2017. kravata,dan jabuka\proljeće,dan voda, svjetionik, maškare\IMG_1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84684"/>
            <a:ext cx="3203848" cy="240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C:\Users\Korisnik\Desktop\šk.g.2016.2017. kravata,dan jabuka\proljeće,dan voda, svjetionik, maškare\IMG_10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737255" y="3959489"/>
            <a:ext cx="3091780" cy="2318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3200" dirty="0" smtClean="0"/>
              <a:t> </a:t>
            </a:r>
            <a:r>
              <a:rPr lang="hr-HR" sz="3600" dirty="0" smtClean="0"/>
              <a:t>Izrada  razredne  i zidne </a:t>
            </a:r>
            <a:br>
              <a:rPr lang="hr-HR" sz="3600" dirty="0" smtClean="0"/>
            </a:br>
            <a:r>
              <a:rPr lang="hr-HR" sz="3600" dirty="0" smtClean="0"/>
              <a:t>slikovnice s legendom savudrijskog svjetionika </a:t>
            </a:r>
            <a:endParaRPr lang="hr-HR" sz="3200" dirty="0"/>
          </a:p>
        </p:txBody>
      </p:sp>
      <p:pic>
        <p:nvPicPr>
          <p:cNvPr id="10243" name="Picture 3" descr="C:\Users\Korisnik\Desktop\šk.g.2016.2017. kravata,dan jabuka\proljeće,dan voda, svjetionik, maškare\IMG_1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3107">
            <a:off x="4958368" y="1509335"/>
            <a:ext cx="2907145" cy="218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Korisnik\Desktop\šk.g.2016.2017. kravata,dan jabuka\proljeće,dan voda, svjetionik, maškare\IMG_1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9040"/>
            <a:ext cx="3696404" cy="2772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75656" y="1524000"/>
            <a:ext cx="7211144" cy="392832"/>
          </a:xfrm>
        </p:spPr>
        <p:txBody>
          <a:bodyPr>
            <a:normAutofit fontScale="92500" lnSpcReduction="20000"/>
          </a:bodyPr>
          <a:lstStyle/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420888"/>
            <a:ext cx="3744416" cy="2808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92696"/>
            <a:ext cx="4176464" cy="3132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429000"/>
            <a:ext cx="4176465" cy="3132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5043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Ciljevi: </a:t>
            </a:r>
          </a:p>
          <a:p>
            <a:pPr>
              <a:buNone/>
            </a:pPr>
            <a:r>
              <a:rPr lang="hr-HR" sz="2800" dirty="0" smtClean="0"/>
              <a:t>- upoznati zavičaj i njegove prirodne ljepote i znamenitosti, izgled i posebnosti zavičajne regije te razvijanje senzibiliteta za upoznavanje tradicije zavičaja i očuvanja baštine </a:t>
            </a:r>
          </a:p>
          <a:p>
            <a:pPr>
              <a:buNone/>
            </a:pPr>
            <a:r>
              <a:rPr lang="hr-HR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- upoznati</a:t>
            </a:r>
            <a:r>
              <a:rPr lang="vi-VN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 </a:t>
            </a:r>
            <a:r>
              <a:rPr lang="hr-HR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važne kulturno-povijesne građevine</a:t>
            </a:r>
          </a:p>
          <a:p>
            <a:pPr>
              <a:buNone/>
            </a:pPr>
            <a:r>
              <a:rPr lang="hr-HR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- upoznati legendu o najstarijem aktivnom svjetioniku na Jadranu</a:t>
            </a:r>
            <a:endParaRPr lang="hr-HR" sz="2800" dirty="0" smtClean="0">
              <a:latin typeface="+mj-lt"/>
            </a:endParaRPr>
          </a:p>
          <a:p>
            <a:pPr>
              <a:buNone/>
            </a:pPr>
            <a:endParaRPr lang="hr-HR" sz="2800" dirty="0" smtClean="0"/>
          </a:p>
          <a:p>
            <a:endParaRPr lang="hr-HR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152400"/>
            <a:ext cx="8075240" cy="90033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1547664" y="5949280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4558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064896" cy="2060848"/>
          </a:xfrm>
        </p:spPr>
        <p:txBody>
          <a:bodyPr>
            <a:noAutofit/>
          </a:bodyPr>
          <a:lstStyle/>
          <a:p>
            <a:pPr algn="ctr"/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>Naše putovanje u prošlost započeli smo  slušanjem priča iz  djetinjstva none učenika trećega razreda.</a:t>
            </a:r>
            <a:endParaRPr lang="hr-HR" sz="3200" dirty="0"/>
          </a:p>
        </p:txBody>
      </p:sp>
      <p:pic>
        <p:nvPicPr>
          <p:cNvPr id="1026" name="Picture 2" descr="C:\Users\Korisnik\Desktop\šk.g.2016.2017. kravata,dan jabuka\valentinovo muzej\20170215_1005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4424040" cy="2488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Korisnik\Desktop\šk.g.2016.2017. kravata,dan jabuka\valentinovo muzej\IMG_0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02986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 Kroz povijesnu jezgru grada Umaga provela nas je muzejska pedagoginja Barbara Banovac-Crnobori</a:t>
            </a:r>
            <a:endParaRPr lang="hr-HR" sz="2800" dirty="0"/>
          </a:p>
        </p:txBody>
      </p:sp>
      <p:pic>
        <p:nvPicPr>
          <p:cNvPr id="6" name="Picture 3" descr="C:\Users\Korisnik\Desktop\šk.g.2016.2017. kravata,dan jabuka\valentinovo muzej\20170217_095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9516" y="2740924"/>
            <a:ext cx="4096454" cy="2304256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91880" y="4293096"/>
            <a:ext cx="5194920" cy="1584176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</a:t>
            </a:r>
            <a:r>
              <a:rPr lang="hr-HR" sz="2400" dirty="0" smtClean="0"/>
              <a:t>Župna crkva u Umagu s reljefom lava sv. Marka na zvoniku            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472" y="0"/>
            <a:ext cx="8115328" cy="5301208"/>
          </a:xfrm>
        </p:spPr>
        <p:txBody>
          <a:bodyPr>
            <a:normAutofit fontScale="90000"/>
          </a:bodyPr>
          <a:lstStyle/>
          <a:p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>Upoznavanje  grbova starogradske jezgre grada Umaga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700" dirty="0" smtClean="0"/>
              <a:t>Grb  obitelji  de Franceschi na pročelju zgrade</a:t>
            </a:r>
            <a:endParaRPr lang="hr-HR" sz="2400" dirty="0"/>
          </a:p>
        </p:txBody>
      </p:sp>
      <p:pic>
        <p:nvPicPr>
          <p:cNvPr id="4" name="Content Placeholder 3" descr="C:\Users\Korisnik\Desktop\šk.g.2016.2017. kravata,dan jabuka\valentinovo muzej\20170217_1007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4135864" cy="2327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Korisnik\Desktop\šk.g.2016.2017. kravata,dan jabuka\valentinovo muzej\20170217_095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74067" y="2970949"/>
            <a:ext cx="4160462" cy="234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152400"/>
            <a:ext cx="5122912" cy="1476400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/>
              <a:t>Zgrada Muzeja grada Umaga smještena u nekadašnjoj obrambenoj kuli </a:t>
            </a:r>
            <a:endParaRPr lang="hr-HR" sz="2800" dirty="0"/>
          </a:p>
        </p:txBody>
      </p:sp>
      <p:pic>
        <p:nvPicPr>
          <p:cNvPr id="3074" name="Picture 2" descr="C:\Users\Korisnik\Desktop\šk.g.2016.2017. kravata,dan jabuka\valentinovo muzej\IMG_06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31563">
            <a:off x="1043608" y="764704"/>
            <a:ext cx="2592288" cy="1944216"/>
          </a:xfrm>
          <a:prstGeom prst="rect">
            <a:avLst/>
          </a:prstGeom>
          <a:noFill/>
        </p:spPr>
      </p:pic>
      <p:pic>
        <p:nvPicPr>
          <p:cNvPr id="3075" name="Picture 3" descr="C:\Users\Korisnik\Desktop\šk.g.2016.2017. kravata,dan jabuka\valentinovo muzej\IMG_0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88" y="1484784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Korisnik\Desktop\šk.g.2016.2017. kravata,dan jabuka\valentinovo muzej\IMG_0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84984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dirty="0" smtClean="0"/>
              <a:t>Znameniti grbovi našega grada – likovna radionica</a:t>
            </a:r>
            <a:endParaRPr lang="hr-HR" sz="3200" dirty="0"/>
          </a:p>
        </p:txBody>
      </p:sp>
      <p:pic>
        <p:nvPicPr>
          <p:cNvPr id="4098" name="Picture 2" descr="C:\Users\Korisnik\Desktop\šk.g.2016.2017. kravata,dan jabuka\valentinovo muzej\IMG_06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60476">
            <a:off x="555440" y="1312696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Korisnik\Desktop\šk.g.2016.2017. kravata,dan jabuka\valentinovo muzej\IMG_0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8041">
            <a:off x="4962722" y="3710823"/>
            <a:ext cx="3528392" cy="2646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Korisnik\Desktop\šk.g.2016.2017. kravata,dan jabuka\valentinovo muzej\IMG_0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14683">
            <a:off x="645061" y="3897344"/>
            <a:ext cx="3468893" cy="260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Korisnik\Desktop\šk.g.2016.2017. kravata,dan jabuka\valentinovo muzej\IMG_06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80749">
            <a:off x="5283447" y="1131704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3" name="Picture 3" descr="C:\Users\Korisnik\Desktop\šk.g.2016.2017. kravata,dan jabuka\valentinovo muzej\IMG_0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573016"/>
            <a:ext cx="3960440" cy="2970330"/>
          </a:xfrm>
          <a:prstGeom prst="rect">
            <a:avLst/>
          </a:prstGeom>
          <a:noFill/>
        </p:spPr>
      </p:pic>
      <p:pic>
        <p:nvPicPr>
          <p:cNvPr id="5124" name="Picture 4" descr="C:\Users\Korisnik\Desktop\šk.g.2016.2017. kravata,dan jabuka\valentinovo muzej\IMG_0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4072851" cy="3054846"/>
          </a:xfrm>
          <a:prstGeom prst="rect">
            <a:avLst/>
          </a:prstGeom>
          <a:noFill/>
        </p:spPr>
      </p:pic>
      <p:pic>
        <p:nvPicPr>
          <p:cNvPr id="7" name="Picture 2" descr="C:\Users\Korisnik\Desktop\šk.g.2016.2017. kravata,dan jabuka\valentinovo muzej\IMG_066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856718">
            <a:off x="5191199" y="564604"/>
            <a:ext cx="3364743" cy="252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1728192"/>
          </a:xfrm>
        </p:spPr>
        <p:txBody>
          <a:bodyPr>
            <a:normAutofit fontScale="90000"/>
          </a:bodyPr>
          <a:lstStyle/>
          <a:p>
            <a:r>
              <a:rPr lang="hr-HR" sz="3200" dirty="0" smtClean="0"/>
              <a:t>      Svjetionik ljubavi – upoznavanje  s romantičnom  legendom i nastankom značajnog kulturno-povijesnog spomenika savudrijskog kraja pod vodstvom djelatnice Turističke zajednice  grada Umaga Lorette Krota</a:t>
            </a:r>
            <a:endParaRPr lang="hr-HR" sz="3200" dirty="0"/>
          </a:p>
        </p:txBody>
      </p:sp>
      <p:pic>
        <p:nvPicPr>
          <p:cNvPr id="7170" name="Picture 2" descr="C:\Users\Korisnik\Desktop\šk.g.2016.2017. kravata,dan jabuka\proljeće,dan voda, svjetionik, maškare\IMG_07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924944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Korisnik\Desktop\šk.g.2016.2017. kravata,dan jabuka\proljeće,dan voda, svjetionik, maškare\IMG_0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25506" y="2618910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Korisnik\Desktop\šk.g.2016.2017. kravata,dan jabuka\proljeće,dan voda, svjetionik, maškare\IMG_0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975828" y="4260975"/>
            <a:ext cx="2623349" cy="196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456</TotalTime>
  <Words>137</Words>
  <Application>Microsoft Office PowerPoint</Application>
  <PresentationFormat>Prikaz na zaslonu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Paper</vt:lpstr>
      <vt:lpstr>KORAKOM U PROŠLOST UŽEG ZAVIČAJA</vt:lpstr>
      <vt:lpstr>   </vt:lpstr>
      <vt:lpstr>           Naše putovanje u prošlost započeli smo  slušanjem priča iz  djetinjstva none učenika trećega razreda.</vt:lpstr>
      <vt:lpstr> Kroz povijesnu jezgru grada Umaga provela nas je muzejska pedagoginja Barbara Banovac-Crnobori</vt:lpstr>
      <vt:lpstr>                                    Upoznavanje  grbova starogradske jezgre grada Umaga              Grb  obitelji  de Franceschi na pročelju zgrade</vt:lpstr>
      <vt:lpstr>Zgrada Muzeja grada Umaga smještena u nekadašnjoj obrambenoj kuli </vt:lpstr>
      <vt:lpstr>Znameniti grbovi našega grada – likovna radionica</vt:lpstr>
      <vt:lpstr>Slajd 8</vt:lpstr>
      <vt:lpstr>      Svjetionik ljubavi – upoznavanje  s romantičnom  legendom i nastankom značajnog kulturno-povijesnog spomenika savudrijskog kraja pod vodstvom djelatnice Turističke zajednice  grada Umaga Lorette Krota</vt:lpstr>
      <vt:lpstr>                     Aktivnosti učenika</vt:lpstr>
      <vt:lpstr>Slajd 11</vt:lpstr>
      <vt:lpstr> Izrada  razredne  i zidne  slikovnice s legendom savudrijskog svjetionika </vt:lpstr>
      <vt:lpstr>Slajd 13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Lenovo</cp:lastModifiedBy>
  <cp:revision>15</cp:revision>
  <dcterms:created xsi:type="dcterms:W3CDTF">2017-04-05T21:05:35Z</dcterms:created>
  <dcterms:modified xsi:type="dcterms:W3CDTF">2017-07-02T18:33:28Z</dcterms:modified>
</cp:coreProperties>
</file>