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27"/>
  </p:notesMasterIdLst>
  <p:sldIdLst>
    <p:sldId id="314" r:id="rId2"/>
    <p:sldId id="256" r:id="rId3"/>
    <p:sldId id="272" r:id="rId4"/>
    <p:sldId id="273" r:id="rId5"/>
    <p:sldId id="268" r:id="rId6"/>
    <p:sldId id="269" r:id="rId7"/>
    <p:sldId id="289" r:id="rId8"/>
    <p:sldId id="294" r:id="rId9"/>
    <p:sldId id="290" r:id="rId10"/>
    <p:sldId id="291" r:id="rId11"/>
    <p:sldId id="292" r:id="rId12"/>
    <p:sldId id="293" r:id="rId13"/>
    <p:sldId id="257" r:id="rId14"/>
    <p:sldId id="264" r:id="rId15"/>
    <p:sldId id="302" r:id="rId16"/>
    <p:sldId id="265" r:id="rId17"/>
    <p:sldId id="266" r:id="rId18"/>
    <p:sldId id="267" r:id="rId19"/>
    <p:sldId id="274" r:id="rId20"/>
    <p:sldId id="311" r:id="rId21"/>
    <p:sldId id="310" r:id="rId22"/>
    <p:sldId id="312" r:id="rId23"/>
    <p:sldId id="280" r:id="rId24"/>
    <p:sldId id="286" r:id="rId25"/>
    <p:sldId id="288" r:id="rId26"/>
    <p:sldId id="301" r:id="rId27"/>
    <p:sldId id="303" r:id="rId28"/>
    <p:sldId id="304" r:id="rId29"/>
    <p:sldId id="307" r:id="rId30"/>
    <p:sldId id="309" r:id="rId31"/>
    <p:sldId id="305" r:id="rId32"/>
    <p:sldId id="306" r:id="rId33"/>
    <p:sldId id="404" r:id="rId34"/>
    <p:sldId id="316" r:id="rId35"/>
    <p:sldId id="317" r:id="rId36"/>
    <p:sldId id="405" r:id="rId37"/>
    <p:sldId id="321" r:id="rId38"/>
    <p:sldId id="322" r:id="rId39"/>
    <p:sldId id="323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4" r:id="rId49"/>
    <p:sldId id="338" r:id="rId50"/>
    <p:sldId id="339" r:id="rId51"/>
    <p:sldId id="340" r:id="rId52"/>
    <p:sldId id="341" r:id="rId53"/>
    <p:sldId id="342" r:id="rId54"/>
    <p:sldId id="343" r:id="rId55"/>
    <p:sldId id="345" r:id="rId56"/>
    <p:sldId id="346" r:id="rId57"/>
    <p:sldId id="347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7" r:id="rId66"/>
    <p:sldId id="359" r:id="rId67"/>
    <p:sldId id="360" r:id="rId68"/>
    <p:sldId id="361" r:id="rId69"/>
    <p:sldId id="362" r:id="rId70"/>
    <p:sldId id="364" r:id="rId71"/>
    <p:sldId id="365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386" r:id="rId92"/>
    <p:sldId id="387" r:id="rId93"/>
    <p:sldId id="388" r:id="rId94"/>
    <p:sldId id="422" r:id="rId95"/>
    <p:sldId id="390" r:id="rId96"/>
    <p:sldId id="391" r:id="rId97"/>
    <p:sldId id="392" r:id="rId98"/>
    <p:sldId id="393" r:id="rId99"/>
    <p:sldId id="394" r:id="rId100"/>
    <p:sldId id="395" r:id="rId101"/>
    <p:sldId id="397" r:id="rId102"/>
    <p:sldId id="398" r:id="rId103"/>
    <p:sldId id="399" r:id="rId104"/>
    <p:sldId id="400" r:id="rId105"/>
    <p:sldId id="401" r:id="rId106"/>
    <p:sldId id="403" r:id="rId107"/>
    <p:sldId id="406" r:id="rId108"/>
    <p:sldId id="407" r:id="rId109"/>
    <p:sldId id="408" r:id="rId110"/>
    <p:sldId id="409" r:id="rId111"/>
    <p:sldId id="410" r:id="rId112"/>
    <p:sldId id="411" r:id="rId113"/>
    <p:sldId id="412" r:id="rId114"/>
    <p:sldId id="413" r:id="rId115"/>
    <p:sldId id="424" r:id="rId116"/>
    <p:sldId id="423" r:id="rId117"/>
    <p:sldId id="414" r:id="rId118"/>
    <p:sldId id="415" r:id="rId119"/>
    <p:sldId id="416" r:id="rId120"/>
    <p:sldId id="417" r:id="rId121"/>
    <p:sldId id="418" r:id="rId122"/>
    <p:sldId id="419" r:id="rId123"/>
    <p:sldId id="420" r:id="rId124"/>
    <p:sldId id="421" r:id="rId125"/>
    <p:sldId id="425" r:id="rId1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D896A-412F-4BEC-A086-2E0C1D903B46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915E-C7EC-4B54-B3B9-79FE1B04ED8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96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915E-C7EC-4B54-B3B9-79FE1B04ED85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8843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671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0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t>49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4545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t>50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5646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t>51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942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t>52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12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hr-HR" smtClean="0"/>
              <a:t>53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1587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0566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773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14.5.2018.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90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14.5.2018.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2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14.5.2018.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916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34C8029-55EA-4805-8B34-5E5BD644EAAB}" type="datetimeFigureOut">
              <a:rPr lang="hr-HR" smtClean="0"/>
              <a:t>14.5.2018.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EAF1C7-AC04-466F-B189-7D092B9A7010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png"/><Relationship Id="rId4" Type="http://schemas.openxmlformats.org/officeDocument/2006/relationships/image" Target="../media/image20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png"/><Relationship Id="rId4" Type="http://schemas.openxmlformats.org/officeDocument/2006/relationships/image" Target="../media/image2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Boks" TargetMode="External"/><Relationship Id="rId3" Type="http://schemas.openxmlformats.org/officeDocument/2006/relationships/hyperlink" Target="https://hr.wikipedia.org/wiki/16._studenog" TargetMode="External"/><Relationship Id="rId7" Type="http://schemas.openxmlformats.org/officeDocument/2006/relationships/hyperlink" Target="https://hr.wikipedia.org/wiki/2008." TargetMode="External"/><Relationship Id="rId2" Type="http://schemas.openxmlformats.org/officeDocument/2006/relationships/hyperlink" Target="https://hr.wikipedia.org/wiki/Spl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29._srpnja" TargetMode="External"/><Relationship Id="rId5" Type="http://schemas.openxmlformats.org/officeDocument/2006/relationships/hyperlink" Target="https://hr.wikipedia.org/wiki/Pula" TargetMode="External"/><Relationship Id="rId4" Type="http://schemas.openxmlformats.org/officeDocument/2006/relationships/hyperlink" Target="https://hr.wikipedia.org/wiki/1948" TargetMode="External"/><Relationship Id="rId9" Type="http://schemas.openxmlformats.org/officeDocument/2006/relationships/hyperlink" Target="https://hr.wikipedia.org/wiki/Olimpijske_igr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Biskup" TargetMode="External"/><Relationship Id="rId3" Type="http://schemas.openxmlformats.org/officeDocument/2006/relationships/hyperlink" Target="https://hr.wikipedia.org/wiki/16._travnja" TargetMode="External"/><Relationship Id="rId7" Type="http://schemas.openxmlformats.org/officeDocument/2006/relationships/hyperlink" Target="https://hr.wikipedia.org/wiki/1882" TargetMode="External"/><Relationship Id="rId2" Type="http://schemas.openxmlformats.org/officeDocument/2006/relationships/hyperlink" Target="https://hr.wikipedia.org/wiki/Je%C5%BEen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13._sije%C4%8Dnja" TargetMode="External"/><Relationship Id="rId5" Type="http://schemas.openxmlformats.org/officeDocument/2006/relationships/hyperlink" Target="https://hr.wikipedia.org/wiki/Trst" TargetMode="External"/><Relationship Id="rId10" Type="http://schemas.openxmlformats.org/officeDocument/2006/relationships/hyperlink" Target="https://hr.wikipedia.org/wiki/Hrvatski_narodni_preporod_u_Istri" TargetMode="External"/><Relationship Id="rId4" Type="http://schemas.openxmlformats.org/officeDocument/2006/relationships/hyperlink" Target="https://hr.wikipedia.org/wiki/1812" TargetMode="External"/><Relationship Id="rId9" Type="http://schemas.openxmlformats.org/officeDocument/2006/relationships/hyperlink" Target="https://hr.wikipedia.org/wiki/Istr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Talijanski_jezik" TargetMode="External"/><Relationship Id="rId3" Type="http://schemas.openxmlformats.org/officeDocument/2006/relationships/hyperlink" Target="https://hr.wikipedia.org/wiki/29._sije%C4%8Dnja" TargetMode="External"/><Relationship Id="rId7" Type="http://schemas.openxmlformats.org/officeDocument/2006/relationships/hyperlink" Target="https://hr.wikipedia.org/wiki/Prevoditelj" TargetMode="External"/><Relationship Id="rId2" Type="http://schemas.openxmlformats.org/officeDocument/2006/relationships/hyperlink" Target="https://hr.wikipedia.org/wiki/Lab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Novinar" TargetMode="External"/><Relationship Id="rId11" Type="http://schemas.openxmlformats.org/officeDocument/2006/relationships/hyperlink" Target="https://hr.wikipedia.org/wiki/Hrvatski_jezik" TargetMode="External"/><Relationship Id="rId5" Type="http://schemas.openxmlformats.org/officeDocument/2006/relationships/hyperlink" Target="https://hr.wikipedia.org/wiki/Hrvatska" TargetMode="External"/><Relationship Id="rId10" Type="http://schemas.openxmlformats.org/officeDocument/2006/relationships/hyperlink" Target="https://hr.wikipedia.org/wiki/Slovenski_jezik" TargetMode="External"/><Relationship Id="rId4" Type="http://schemas.openxmlformats.org/officeDocument/2006/relationships/hyperlink" Target="https://hr.wikipedia.org/wiki/1952" TargetMode="External"/><Relationship Id="rId9" Type="http://schemas.openxmlformats.org/officeDocument/2006/relationships/hyperlink" Target="https://hr.wikipedia.org/wiki/Francuski_jezik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1999" TargetMode="External"/><Relationship Id="rId3" Type="http://schemas.openxmlformats.org/officeDocument/2006/relationships/hyperlink" Target="https://hr.wikipedia.org/wiki/Umag" TargetMode="External"/><Relationship Id="rId7" Type="http://schemas.openxmlformats.org/officeDocument/2006/relationships/hyperlink" Target="https://hr.wikipedia.org/wiki/21._svibnja" TargetMode="External"/><Relationship Id="rId2" Type="http://schemas.openxmlformats.org/officeDocument/2006/relationships/hyperlink" Target="https://hr.wikipedia.org/wiki/Jurican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r.wikipedia.org/wiki/Trst" TargetMode="External"/><Relationship Id="rId11" Type="http://schemas.openxmlformats.org/officeDocument/2006/relationships/hyperlink" Target="https://hr.wikipedia.org/wiki/Materada" TargetMode="External"/><Relationship Id="rId5" Type="http://schemas.openxmlformats.org/officeDocument/2006/relationships/hyperlink" Target="https://hr.wikipedia.org/wiki/1935" TargetMode="External"/><Relationship Id="rId10" Type="http://schemas.openxmlformats.org/officeDocument/2006/relationships/hyperlink" Target="https://hr.wikipedia.org/wiki/Istra" TargetMode="External"/><Relationship Id="rId4" Type="http://schemas.openxmlformats.org/officeDocument/2006/relationships/hyperlink" Target="https://hr.wikipedia.org/wiki/26._sije%C4%8Dnja" TargetMode="External"/><Relationship Id="rId9" Type="http://schemas.openxmlformats.org/officeDocument/2006/relationships/hyperlink" Target="https://hr.wikipedia.org/wiki/Italija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780928"/>
            <a:ext cx="8686800" cy="841375"/>
          </a:xfrm>
        </p:spPr>
        <p:txBody>
          <a:bodyPr>
            <a:normAutofit fontScale="90000"/>
          </a:bodyPr>
          <a:lstStyle/>
          <a:p>
            <a:r>
              <a:rPr lang="hr-HR" dirty="0"/>
              <a:t> </a:t>
            </a:r>
            <a:r>
              <a:rPr lang="hr-HR" dirty="0" smtClean="0"/>
              <a:t>                    ZAVIČAJNA </a:t>
            </a:r>
            <a:r>
              <a:rPr lang="hr-HR" dirty="0"/>
              <a:t>NASTAVA</a:t>
            </a:r>
            <a:br>
              <a:rPr lang="hr-HR" dirty="0"/>
            </a:br>
            <a:r>
              <a:rPr lang="hr-HR" dirty="0"/>
              <a:t>                  OŠ Marije i Line, Umag</a:t>
            </a:r>
            <a:br>
              <a:rPr lang="hr-HR" dirty="0"/>
            </a:br>
            <a:r>
              <a:rPr lang="hr-HR" dirty="0"/>
              <a:t>                 </a:t>
            </a:r>
            <a:r>
              <a:rPr lang="hr-HR" dirty="0" smtClean="0"/>
              <a:t>  </a:t>
            </a:r>
            <a:r>
              <a:rPr lang="hr-HR" dirty="0"/>
              <a:t>Šk. god. </a:t>
            </a:r>
            <a:r>
              <a:rPr lang="hr-HR" dirty="0" smtClean="0"/>
              <a:t>2017. </a:t>
            </a:r>
            <a:r>
              <a:rPr lang="hr-HR" dirty="0"/>
              <a:t>/ </a:t>
            </a:r>
            <a:r>
              <a:rPr lang="hr-HR" dirty="0" smtClean="0"/>
              <a:t>2018.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3100" dirty="0" smtClean="0"/>
              <a:t>N</a:t>
            </a:r>
            <a:r>
              <a:rPr lang="hr-HR" sz="3100" cap="none" dirty="0" smtClean="0"/>
              <a:t>aziv projekta:</a:t>
            </a:r>
            <a:r>
              <a:rPr lang="hr-HR" cap="none" dirty="0" smtClean="0"/>
              <a:t/>
            </a:r>
            <a:br>
              <a:rPr lang="hr-HR" cap="none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b="1" i="1" dirty="0"/>
              <a:t>Radom, glazbom i igrom kroz naš </a:t>
            </a:r>
            <a:r>
              <a:rPr lang="hr-HR" b="1" i="1" dirty="0" smtClean="0"/>
              <a:t>zavičaj</a:t>
            </a:r>
            <a:br>
              <a:rPr lang="hr-HR" b="1" i="1" dirty="0" smtClean="0"/>
            </a:br>
            <a:r>
              <a:rPr lang="hr-HR" b="1" i="1" dirty="0" smtClean="0"/>
              <a:t/>
            </a:r>
            <a:br>
              <a:rPr lang="hr-HR" b="1" i="1" dirty="0" smtClean="0"/>
            </a:br>
            <a:r>
              <a:rPr lang="hr-HR" b="1" i="1" dirty="0"/>
              <a:t/>
            </a:r>
            <a:br>
              <a:rPr lang="hr-HR" b="1" i="1" dirty="0"/>
            </a:br>
            <a:r>
              <a:rPr lang="hr-HR" sz="2700" dirty="0" smtClean="0"/>
              <a:t>K</a:t>
            </a:r>
            <a:r>
              <a:rPr lang="hr-HR" sz="2700" cap="none" dirty="0" smtClean="0"/>
              <a:t>oordinatorice: Nevenka Franjković</a:t>
            </a:r>
            <a:br>
              <a:rPr lang="hr-HR" sz="2700" cap="none" dirty="0" smtClean="0"/>
            </a:br>
            <a:r>
              <a:rPr lang="hr-HR" sz="2700" cap="none" dirty="0"/>
              <a:t> </a:t>
            </a:r>
            <a:r>
              <a:rPr lang="hr-HR" sz="2700" cap="none" dirty="0" smtClean="0"/>
              <a:t>                          Aurika Matković</a:t>
            </a:r>
            <a:br>
              <a:rPr lang="hr-HR" sz="2700" cap="none" dirty="0" smtClean="0"/>
            </a:br>
            <a:r>
              <a:rPr lang="hr-HR" sz="2700" cap="none" dirty="0"/>
              <a:t> </a:t>
            </a:r>
            <a:r>
              <a:rPr lang="hr-HR" sz="2700" cap="none" dirty="0" smtClean="0"/>
              <a:t>                          Katarina Crnković</a:t>
            </a:r>
            <a:endParaRPr lang="hr-HR" sz="2700" cap="non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251520" y="908721"/>
            <a:ext cx="8496944" cy="5040560"/>
          </a:xfrm>
        </p:spPr>
        <p:txBody>
          <a:bodyPr>
            <a:normAutofit/>
          </a:bodyPr>
          <a:lstStyle/>
          <a:p>
            <a:pPr algn="just"/>
            <a:r>
              <a:rPr lang="hr-HR" sz="2800" dirty="0" smtClean="0">
                <a:latin typeface="Calibri" panose="020F0502020204030204" pitchFamily="34" charset="0"/>
              </a:rPr>
              <a:t>Novi je župnik stigao s dvojim kolima i kočijom, s vlastitim pokućstvom, s majkom i kanarincem. Pomagao sam pri iskrcavanju, dok mi je starica zapovijedala gunđavim prijetnjama i poprijeko me gledala, kao da se naše poznanstvo bližilo koncu…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esktop\slike 2016 2017\ozujak\teta alba\IMG_108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55976" cy="314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risnik\Desktop\slike 2016 2017\ozujak\teta alba\IMG_10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86" y="3573016"/>
            <a:ext cx="3890949" cy="305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98" y="260648"/>
            <a:ext cx="429598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573015"/>
            <a:ext cx="3318804" cy="305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26408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Imenovali smo stare predmete i alate</a:t>
            </a:r>
            <a:endParaRPr lang="hr-HR" sz="3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zervirano mjesto sadržaja 14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</p:txBody>
      </p:sp>
      <p:graphicFrame>
        <p:nvGraphicFramePr>
          <p:cNvPr id="17" name="Tablic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781089"/>
              </p:ext>
            </p:extLst>
          </p:nvPr>
        </p:nvGraphicFramePr>
        <p:xfrm>
          <a:off x="1907704" y="1052736"/>
          <a:ext cx="5085118" cy="5657750"/>
        </p:xfrm>
        <a:graphic>
          <a:graphicData uri="http://schemas.openxmlformats.org/drawingml/2006/table">
            <a:tbl>
              <a:tblPr firstRow="1" firstCol="1" bandRow="1"/>
              <a:tblGrid>
                <a:gridCol w="2432229">
                  <a:extLst>
                    <a:ext uri="{9D8B030D-6E8A-4147-A177-3AD203B41FA5}">
                      <a16:colId xmlns="" xmlns:a16="http://schemas.microsoft.com/office/drawing/2014/main" val="1059263227"/>
                    </a:ext>
                  </a:extLst>
                </a:gridCol>
                <a:gridCol w="2652889">
                  <a:extLst>
                    <a:ext uri="{9D8B030D-6E8A-4147-A177-3AD203B41FA5}">
                      <a16:colId xmlns="" xmlns:a16="http://schemas.microsoft.com/office/drawing/2014/main" val="855704660"/>
                    </a:ext>
                  </a:extLst>
                </a:gridCol>
              </a:tblGrid>
              <a:tr h="506073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panir</a:t>
                      </a:r>
                      <a:endParaRPr lang="hr-HR" sz="1600" b="0" dirty="0" smtClean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posuda </a:t>
                      </a:r>
                      <a:r>
                        <a:rPr lang="hr-HR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 dizanje 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tijesta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2552646"/>
                  </a:ext>
                </a:extLst>
              </a:tr>
              <a:tr h="506073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pajerić</a:t>
                      </a:r>
                      <a:endParaRPr lang="hr-HR" sz="1600" b="0" dirty="0" smtClean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madrac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84629051"/>
                  </a:ext>
                </a:extLst>
              </a:tr>
              <a:tr h="506073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javeta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konac za šivanje cipela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70411418"/>
                  </a:ext>
                </a:extLst>
              </a:tr>
              <a:tr h="506073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mužarjola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brnjica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10480993"/>
                  </a:ext>
                </a:extLst>
              </a:tr>
              <a:tr h="450200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feral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svjetiljka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4517965"/>
                  </a:ext>
                </a:extLst>
              </a:tr>
              <a:tr h="380011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mažinin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mlinac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7530248"/>
                  </a:ext>
                </a:extLst>
              </a:tr>
              <a:tr h="422712"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šupreš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glačalo</a:t>
                      </a:r>
                    </a:p>
                    <a:p>
                      <a:pPr marR="2025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04087325"/>
                  </a:ext>
                </a:extLst>
              </a:tr>
              <a:tr h="341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rulo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valjak za bojenje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40362337"/>
                  </a:ext>
                </a:extLst>
              </a:tr>
              <a:tr h="396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peža</a:t>
                      </a: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dekići</a:t>
                      </a: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peži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vaga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600" b="1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1237275"/>
                  </a:ext>
                </a:extLst>
              </a:tr>
              <a:tr h="329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livel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libela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377203"/>
                  </a:ext>
                </a:extLst>
              </a:tr>
              <a:tr h="260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šegac</a:t>
                      </a:r>
                      <a:endParaRPr lang="hr-HR" sz="1600" b="0" dirty="0">
                        <a:solidFill>
                          <a:schemeClr val="tx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pila</a:t>
                      </a:r>
                    </a:p>
                  </a:txBody>
                  <a:tcPr marL="25877" marR="2587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8120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0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625" y="260648"/>
            <a:ext cx="8676456" cy="1143000"/>
          </a:xfrm>
        </p:spPr>
        <p:txBody>
          <a:bodyPr>
            <a:noAutofit/>
          </a:bodyPr>
          <a:lstStyle/>
          <a:p>
            <a:pPr marL="137160" indent="0"/>
            <a:r>
              <a:rPr lang="hr-HR" sz="36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Opisivali smo, crtali</a:t>
            </a:r>
            <a:r>
              <a:rPr lang="hr-HR" sz="3600" b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36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slikali </a:t>
            </a:r>
            <a:r>
              <a:rPr lang="hr-HR" sz="3600" b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hr-HR" sz="36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oblikovali sakupljene stare predmete</a:t>
            </a:r>
            <a:r>
              <a:rPr lang="hr-HR" sz="3600" b="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6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:\Users\Korisnik\Desktop\veljaca\zavicajna\IMG_17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4176584" cy="347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orisnik\Desktop\veljaca\zavicajna\IMG_17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427" y="2957688"/>
            <a:ext cx="4213654" cy="36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risnik\Desktop\slike 2016 2017\ozujak\New folder\IMG_11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hr-HR" sz="2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Posjetili smo stolarsku radionicu gospodina Alfreda i uz njegovu pomoć, starim alatima, pokušali i sami obraditi drvo.</a:t>
            </a:r>
            <a:endParaRPr lang="hr-HR" sz="2800" b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C:\Users\Korisnik\Desktop\veljaca\zavicajna\IMG_18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97" y="1732678"/>
            <a:ext cx="3927627" cy="47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732679"/>
            <a:ext cx="4030943" cy="474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5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risnik\Desktop\veljaca\zavicajna\IMG_18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38" y="452394"/>
            <a:ext cx="4089785" cy="55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Desktop\veljaca\zavicajna\IMG_18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068" y="452394"/>
            <a:ext cx="4135867" cy="55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7400" y="160338"/>
            <a:ext cx="7086600" cy="914400"/>
          </a:xfrm>
        </p:spPr>
        <p:txBody>
          <a:bodyPr/>
          <a:lstStyle/>
          <a:p>
            <a:r>
              <a:rPr lang="hr-HR" sz="3600" b="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 kraj...</a:t>
            </a:r>
            <a:endParaRPr lang="hr-HR" sz="36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057400" y="5287963"/>
            <a:ext cx="7086600" cy="11382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Z</a:t>
            </a:r>
            <a:r>
              <a:rPr lang="hr-HR" sz="28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abava </a:t>
            </a:r>
            <a:r>
              <a:rPr lang="hr-HR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uz tradicijsku glazbu i ples</a:t>
            </a:r>
            <a:br>
              <a:rPr lang="hr-HR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</a:br>
            <a:r>
              <a:rPr lang="hr-HR" sz="2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(Katarina, zlata hći).</a:t>
            </a:r>
          </a:p>
        </p:txBody>
      </p:sp>
      <p:pic>
        <p:nvPicPr>
          <p:cNvPr id="9218" name="Picture 2" descr="C:\Users\Korisnik\Desktop\ozujak\IMG_18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361302"/>
            <a:ext cx="5154141" cy="38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i="1" dirty="0" smtClean="0"/>
              <a:t>Stare igre</a:t>
            </a:r>
            <a:endParaRPr lang="hr-HR" i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Prvi razredi </a:t>
            </a:r>
            <a:r>
              <a:rPr lang="hr-HR" dirty="0"/>
              <a:t>– Centralna </a:t>
            </a:r>
            <a:r>
              <a:rPr lang="hr-HR" dirty="0" smtClean="0"/>
              <a:t>škola</a:t>
            </a:r>
          </a:p>
          <a:p>
            <a:pPr marL="0" indent="0">
              <a:buNone/>
            </a:pPr>
            <a:r>
              <a:rPr lang="hr-HR" dirty="0"/>
              <a:t/>
            </a:r>
            <a:br>
              <a:rPr lang="hr-HR" dirty="0"/>
            </a:br>
            <a:r>
              <a:rPr lang="hr-HR" dirty="0"/>
              <a:t>Učiteljice: Aurika Matković</a:t>
            </a:r>
            <a:br>
              <a:rPr lang="hr-HR" dirty="0"/>
            </a:br>
            <a:r>
              <a:rPr lang="hr-HR" dirty="0"/>
              <a:t>                 </a:t>
            </a:r>
            <a:r>
              <a:rPr lang="hr-HR" dirty="0" smtClean="0"/>
              <a:t>Snježana </a:t>
            </a:r>
            <a:r>
              <a:rPr lang="hr-HR" dirty="0"/>
              <a:t>Paripović</a:t>
            </a:r>
            <a:br>
              <a:rPr lang="hr-HR" dirty="0"/>
            </a:br>
            <a:r>
              <a:rPr lang="hr-HR" dirty="0"/>
              <a:t>                 </a:t>
            </a:r>
            <a:r>
              <a:rPr lang="hr-HR" dirty="0" smtClean="0"/>
              <a:t>Sanja </a:t>
            </a:r>
            <a:r>
              <a:rPr lang="hr-HR" dirty="0"/>
              <a:t>Ošaben</a:t>
            </a:r>
            <a:br>
              <a:rPr lang="hr-HR" dirty="0"/>
            </a:br>
            <a:r>
              <a:rPr lang="hr-HR" dirty="0"/>
              <a:t>                 </a:t>
            </a:r>
            <a:r>
              <a:rPr lang="hr-HR" dirty="0" smtClean="0"/>
              <a:t>Željka </a:t>
            </a:r>
            <a:r>
              <a:rPr lang="hr-HR" dirty="0"/>
              <a:t>Čikeš</a:t>
            </a:r>
            <a:br>
              <a:rPr lang="hr-HR" dirty="0"/>
            </a:b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37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PROJEKT „STARE </a:t>
            </a:r>
            <a:r>
              <a:rPr lang="hr-HR" dirty="0" smtClean="0"/>
              <a:t>IGRE” - </a:t>
            </a:r>
            <a:r>
              <a:rPr lang="hr-HR" i="1" dirty="0" smtClean="0"/>
              <a:t>ŽABICA</a:t>
            </a:r>
            <a:r>
              <a:rPr lang="hr-HR" dirty="0"/>
              <a:t/>
            </a:r>
            <a:br>
              <a:rPr lang="hr-HR" dirty="0"/>
            </a:br>
            <a:r>
              <a:rPr lang="hr-HR" cap="none" dirty="0" smtClean="0"/>
              <a:t>Sat održala </a:t>
            </a:r>
            <a:r>
              <a:rPr lang="hr-HR" cap="none" dirty="0"/>
              <a:t>m</a:t>
            </a:r>
            <a:r>
              <a:rPr lang="hr-HR" cap="none" dirty="0" smtClean="0"/>
              <a:t>ama Marina Šumanovac.</a:t>
            </a:r>
            <a:endParaRPr lang="hr-HR" cap="non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97" y="1481014"/>
            <a:ext cx="287813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279" y="1509195"/>
            <a:ext cx="29511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523" y="1481014"/>
            <a:ext cx="29146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7" y="4508448"/>
            <a:ext cx="17256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872338"/>
            <a:ext cx="3484674" cy="279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442" y="4291755"/>
            <a:ext cx="29511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2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74" y="685527"/>
            <a:ext cx="29083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540226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645024"/>
            <a:ext cx="56880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236" y="3946648"/>
            <a:ext cx="293846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7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323528" y="1196753"/>
            <a:ext cx="8424936" cy="4824536"/>
          </a:xfrm>
        </p:spPr>
        <p:txBody>
          <a:bodyPr>
            <a:normAutofit/>
          </a:bodyPr>
          <a:lstStyle/>
          <a:p>
            <a:pPr algn="just"/>
            <a:r>
              <a:rPr lang="hr-HR" sz="2800" dirty="0" smtClean="0">
                <a:latin typeface="Calibri" panose="020F0502020204030204" pitchFamily="34" charset="0"/>
              </a:rPr>
              <a:t>Uvijek ga se sjećam ovako: sjedio je na najvišoj stepenici župnog dvora na svojoj studentskoj torbi u kojoj su bile samo knjige i brevijar, tako mlad da je ostavljao dojam da su ga ostavili ispred zaključanih vrata. Javljala se prva svjetlost zore kad su me čavli njegovih teških cipela privukli pukotini pritvorenih prozorskih kapaka…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Pictures\7. Školska godina 2017.-2018\Barbara - radionica. Šah. Voda\IMG_48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39212"/>
            <a:ext cx="8808610" cy="104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261" y="1424713"/>
            <a:ext cx="866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  </a:t>
            </a:r>
            <a:r>
              <a:rPr lang="hr-HR" sz="2400" dirty="0" smtClean="0"/>
              <a:t>Radionica/ predavanje muzejske pedagoginje Barbare Crnobori  </a:t>
            </a:r>
            <a:endParaRPr lang="hr-HR" sz="2400" dirty="0"/>
          </a:p>
        </p:txBody>
      </p:sp>
      <p:pic>
        <p:nvPicPr>
          <p:cNvPr id="3075" name="Picture 3" descr="C:\Users\Korisnik\Pictures\7. Školska godina 2017.-2018\Barbara - radionica. Šah. Voda\IMG_478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060848"/>
            <a:ext cx="5796136" cy="37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Pictures\7. Školska godina 2017.-2018\Barbara - radionica. Šah. Voda\IMG_478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0246" y="4437112"/>
            <a:ext cx="1860422" cy="23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orisnik\Pictures\7. Školska godina 2017.-2018\Barbara - radionica. Šah. Voda\IMG_479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6781" y="1886251"/>
            <a:ext cx="2443887" cy="23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021288"/>
            <a:ext cx="3628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   KRPENA LOPTA  I  DRVENA LUTKA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478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Pictures\7. Školska godina 2017.-2018\Barbara - radionica. Šah. Voda\IMG_479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176" y="239052"/>
            <a:ext cx="2833183" cy="26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Pictures\7. Školska godina 2017.-2018\Barbara - radionica. Šah. Voda\IMG_479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2727" y="232460"/>
            <a:ext cx="3370882" cy="26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risnik\Pictures\7. Školska godina 2017.-2018\Barbara - radionica. Šah. Voda\IMG_485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1840" y="216969"/>
            <a:ext cx="2355725" cy="29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7425" y="3429000"/>
            <a:ext cx="31400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Korisnik\Pictures\7. Školska godina 2017.-2018\Barbara - radionica. Šah. Voda\IMG_485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264" y="3457959"/>
            <a:ext cx="5456620" cy="31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0361" y="2855062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DRVENI KONJIĆ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7527625" y="3059668"/>
            <a:ext cx="81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TRILJA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73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73580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orisnik\Pictures\7. Školska godina 2017.-2018\Barbara - radionica. Šah. Voda\IMG_48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84549"/>
            <a:ext cx="3703912" cy="25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risnik\Pictures\7. Školska godina 2017.-2018\Barbara - radionica. Šah. Voda\IMG_485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84549"/>
            <a:ext cx="3250724" cy="26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9741" y="284941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ZVRK  I  JO JO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41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orisnik\Pictures\7. Školska godina 2017.-2018\Barbara - radionica. Šah. Voda\IMG_48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06891"/>
            <a:ext cx="4423488" cy="33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risnik\Pictures\7. Školska godina 2017.-2018\Barbara - radionica. Šah. Voda\IMG_482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368" y="3789040"/>
            <a:ext cx="6228184" cy="28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orisnik\Pictures\7. Školska godina 2017.-2018\Barbara - radionica. Šah. Voda\IMG_48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40524"/>
            <a:ext cx="3542721" cy="33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orisnik\Pictures\7. Školska godina 2017.-2018\Barbara - radionica. Šah. Voda\IMG_482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4090797"/>
            <a:ext cx="2239008" cy="21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56225"/>
            <a:ext cx="3726115" cy="245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Korisnik\Pictures\7. Školska godina 2017.-2018\Barbara - radionica. Šah. Voda\IMG_484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096" y="179054"/>
            <a:ext cx="7433187" cy="35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Pictures\7. Školska godina 2017.-2018\Barbara - radionica. Šah. Voda\IMG_483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5033" y="3284984"/>
            <a:ext cx="3191249" cy="34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1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Pictures\7. Školska godina 2017.-2018\DSC_02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141" y="401189"/>
            <a:ext cx="4104456" cy="25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Pictures\7. Školska godina 2017.-2018\DSC_021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532" y="3284984"/>
            <a:ext cx="7596336" cy="33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risnik\Pictures\7. Školska godina 2017.-2018\DSC_02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767" y="401188"/>
            <a:ext cx="4446797" cy="25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>Radionica/predavanje djeda Predraga rukavine - šah</a:t>
            </a:r>
            <a:endParaRPr lang="hr-HR" sz="2800" dirty="0"/>
          </a:p>
        </p:txBody>
      </p:sp>
      <p:pic>
        <p:nvPicPr>
          <p:cNvPr id="4098" name="Picture 2" descr="C:\Users\Korisnik\Pictures\7. Školska godina 2017.-2018\Barbara - radionica. Šah. Voda\IMG_488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687" y="1124744"/>
            <a:ext cx="3622901" cy="30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Pictures\7. Školska godina 2017.-2018\Barbara - radionica. Šah. Voda\IMG_488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851" y="1124744"/>
            <a:ext cx="3528392" cy="25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orisnik\Pictures\7. Školska godina 2017.-2018\Barbara - radionica. Šah. Voda\IMG_48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39" y="3933056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risnik\Pictures\7. Školska godina 2017.-2018\Barbara - radionica. Šah. Voda\IMG_4917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427984" y="4383231"/>
            <a:ext cx="4139952" cy="23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>studentica tea i profesor Davor – tradicijska pjesmai ples i stara igra - kutijica šibica</a:t>
            </a:r>
            <a:endParaRPr lang="hr-HR" sz="2800" dirty="0"/>
          </a:p>
        </p:txBody>
      </p:sp>
      <p:pic>
        <p:nvPicPr>
          <p:cNvPr id="5122" name="Picture 2" descr="C:\Users\Korisnik\Pictures\7. Školska godina 2017.-2018\DOM Atilio Gamboc, TRADICIJSKA PJESMAStare igre, Valentinovo\IMG_469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381961"/>
            <a:ext cx="4370364" cy="225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orisnik\Pictures\7. Školska godina 2017.-2018\DOM Atilio Gamboc, TRADICIJSKA PJESMAStare igre, Valentinovo\IMG_47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2361" y="4293096"/>
            <a:ext cx="3145116" cy="24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orisnik\Pictures\7. Školska godina 2017.-2018\DOM Atilio Gamboc, TRADICIJSKA PJESMAStare igre, Valentinovo\IMG_470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5806" y="1196752"/>
            <a:ext cx="4151671" cy="28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Korisnik\Pictures\7. Školska godina 2017.-2018\DOM Atilio Gamboc, TRADICIJSKA PJESMAStare igre, Valentinovo\IMG_470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7648" y="3637633"/>
            <a:ext cx="1927564" cy="24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Korisnik\Pictures\7. Školska godina 2017.-2018\DOM Atilio Gamboc, TRADICIJSKA PJESMAStare igre, Valentinovo\IMG_471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744889"/>
            <a:ext cx="3714062" cy="2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5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risnik\Pictures\7. Školska godina 2017.-2018\DOM Atilio Gamboc, TRADICIJSKA PJESMAStare igre, Valentinovo\IMG_472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739" y="428501"/>
            <a:ext cx="597161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risnik\Pictures\7. Školska godina 2017.-2018\DOM Atilio Gamboc, TRADICIJSKA PJESMAStare igre, Valentinovo\IMG_472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1853" y="3874460"/>
            <a:ext cx="4594116" cy="26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orisnik\Pictures\7. Školska godina 2017.-2018\DOM Atilio Gamboc, TRADICIJSKA PJESMAStare igre, Valentinovo\IMG_472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739" y="3915442"/>
            <a:ext cx="4178238" cy="26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119" y="428501"/>
            <a:ext cx="273685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Korisnik\Pictures\7. Školska godina 2017.-2018\DOM Atilio Gamboc, TRADICIJSKA PJESMAStare igre, Valentinovo\IMG_469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9119" y="2592608"/>
            <a:ext cx="2736850" cy="10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ilja\Pictures\IMG_00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40163" cy="2879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jilja\Pictures\IMG_00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6" y="2996952"/>
            <a:ext cx="4512501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64096"/>
          </a:xfrm>
        </p:spPr>
        <p:txBody>
          <a:bodyPr>
            <a:noAutofit/>
          </a:bodyPr>
          <a:lstStyle/>
          <a:p>
            <a:r>
              <a:rPr lang="hr-HR" sz="2800" dirty="0" smtClean="0"/>
              <a:t>Upoznavanje starih igara u domu za starije i nemoćne  (igra s vunom i kamenčićima)</a:t>
            </a:r>
            <a:endParaRPr lang="hr-HR" sz="2800" dirty="0"/>
          </a:p>
        </p:txBody>
      </p:sp>
      <p:pic>
        <p:nvPicPr>
          <p:cNvPr id="7170" name="Picture 2" descr="C:\Users\Korisnik\Pictures\7. Školska godina 2017.-2018\DOM Atilio Gamboc, TRADICIJSKA PJESMAStare igre, Valentinovo\IMG_473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196752"/>
            <a:ext cx="4932040" cy="28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orisnik\Pictures\7. Školska godina 2017.-2018\DOM Atilio Gamboc, TRADICIJSKA PJESMAStare igre, Valentinovo\IMG_473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5" y="1196753"/>
            <a:ext cx="2990284" cy="28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Korisnik\Pictures\7. Školska godina 2017.-2018\DOM Atilio Gamboc, TRADICIJSKA PJESMAStare igre, Valentinovo\IMG_47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190493"/>
            <a:ext cx="3384375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Korisnik\Pictures\7. Školska godina 2017.-2018\DOM Atilio Gamboc, TRADICIJSKA PJESMAStare igre, Valentinovo\IMG_473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4160876"/>
            <a:ext cx="3548478" cy="25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7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risnik\Pictures\7. Školska godina 2017.-2018\DOM Atilio Gamboc, TRADICIJSKA PJESMAStare igre, Valentinovo\IMG_474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5711" y="3356992"/>
            <a:ext cx="3571905" cy="32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4638788" cy="326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Korisnik\Pictures\7. Školska godina 2017.-2018\DOM Atilio Gamboc, TRADICIJSKA PJESMAStare igre, Valentinovo\IMG_475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793" y="358693"/>
            <a:ext cx="3509942" cy="210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Korisnik\Pictures\7. Školska godina 2017.-2018\DOM Atilio Gamboc, TRADICIJSKA PJESMAStare igre, Valentinovo\IMG_475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347290"/>
            <a:ext cx="5246200" cy="27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7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93610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            Igra – konac i dugme</a:t>
            </a:r>
            <a:endParaRPr lang="hr-HR" sz="2800" dirty="0"/>
          </a:p>
        </p:txBody>
      </p:sp>
      <p:pic>
        <p:nvPicPr>
          <p:cNvPr id="1026" name="Picture 2" descr="C:\Users\Korisnik\Pictures\7. Školska godina 2017.-2018\Stara igra-konac,dugme\IMG_496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24743"/>
            <a:ext cx="2616536" cy="27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risnik\Pictures\7. Školska godina 2017.-2018\Stara igra-konac,dugme\IMG_497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9867" y="1106129"/>
            <a:ext cx="2651242" cy="27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risnik\Pictures\7. Školska godina 2017.-2018\Stara igra-konac,dugme\IMG_497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485382"/>
            <a:ext cx="1837489" cy="264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risnik\Pictures\7. Školska godina 2017.-2018\Stara igra-konac,dugme\IMG_4979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4176424"/>
            <a:ext cx="3779912" cy="254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risnik\Pictures\7. Školska godina 2017.-2018\Stara igra-konac,dugme\IMG_498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752" y="3478403"/>
            <a:ext cx="3150992" cy="32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i="1" dirty="0" smtClean="0"/>
              <a:t>Novo ruho narodne nošnje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Drugi razredi – Centralna škola</a:t>
            </a:r>
          </a:p>
          <a:p>
            <a:pPr marL="0" indent="0">
              <a:buNone/>
            </a:pPr>
            <a:r>
              <a:rPr lang="hr-HR" dirty="0" smtClean="0"/>
              <a:t>Učiteljice: Marija </a:t>
            </a:r>
            <a:r>
              <a:rPr lang="hr-HR" dirty="0" err="1" smtClean="0"/>
              <a:t>Purišić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Dragan </a:t>
            </a:r>
            <a:r>
              <a:rPr lang="hr-HR" dirty="0" err="1" smtClean="0"/>
              <a:t>Purišić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Nevenka Balenović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Dijana </a:t>
            </a:r>
            <a:r>
              <a:rPr lang="hr-HR" dirty="0" err="1" smtClean="0"/>
              <a:t>Bogojević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11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72" y="332656"/>
            <a:ext cx="219022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913685"/>
            <a:ext cx="2489805" cy="3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577436"/>
            <a:ext cx="2165727" cy="30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93" y="3673616"/>
            <a:ext cx="2173675" cy="307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123684"/>
            <a:ext cx="2230139" cy="315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3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 smtClean="0"/>
              <a:t>Pozdravljaju Vas svi sudionici projekta </a:t>
            </a:r>
          </a:p>
          <a:p>
            <a:pPr marL="0" indent="0" algn="ctr">
              <a:buNone/>
            </a:pPr>
            <a:r>
              <a:rPr lang="hr-HR" sz="4000" dirty="0" smtClean="0"/>
              <a:t>Radom, glazbom i igrom kroz naš zavičaj </a:t>
            </a:r>
          </a:p>
          <a:p>
            <a:pPr marL="0" indent="0" algn="ctr">
              <a:buNone/>
            </a:pPr>
            <a:r>
              <a:rPr lang="hr-HR" sz="4000" dirty="0" smtClean="0"/>
              <a:t>OŠ Marije i Line, Umag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5318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Mate </a:t>
            </a:r>
            <a:r>
              <a:rPr lang="hr-HR" dirty="0" err="1" smtClean="0">
                <a:latin typeface="Calibri" panose="020F0502020204030204" pitchFamily="34" charset="0"/>
              </a:rPr>
              <a:t>parlov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000" b="1" dirty="0">
                <a:latin typeface="Calibri" panose="020F0502020204030204" pitchFamily="34" charset="0"/>
              </a:rPr>
              <a:t>Mate Parlov</a:t>
            </a:r>
            <a:r>
              <a:rPr lang="hr-HR" sz="4000" dirty="0">
                <a:latin typeface="Calibri" panose="020F0502020204030204" pitchFamily="34" charset="0"/>
              </a:rPr>
              <a:t> (</a:t>
            </a:r>
            <a:r>
              <a:rPr lang="hr-HR" sz="4000" dirty="0">
                <a:latin typeface="Calibri" panose="020F0502020204030204" pitchFamily="34" charset="0"/>
                <a:hlinkClick r:id="rId2" tooltip="Split"/>
              </a:rPr>
              <a:t>Split</a:t>
            </a:r>
            <a:r>
              <a:rPr lang="hr-HR" sz="4000" dirty="0">
                <a:latin typeface="Calibri" panose="020F0502020204030204" pitchFamily="34" charset="0"/>
              </a:rPr>
              <a:t>, </a:t>
            </a:r>
            <a:r>
              <a:rPr lang="hr-HR" sz="4000" dirty="0">
                <a:latin typeface="Calibri" panose="020F0502020204030204" pitchFamily="34" charset="0"/>
                <a:hlinkClick r:id="rId3" tooltip="16. studenog"/>
              </a:rPr>
              <a:t>16. studenog</a:t>
            </a:r>
            <a:r>
              <a:rPr lang="hr-HR" sz="4000" dirty="0">
                <a:latin typeface="Calibri" panose="020F0502020204030204" pitchFamily="34" charset="0"/>
              </a:rPr>
              <a:t> </a:t>
            </a:r>
            <a:r>
              <a:rPr lang="hr-HR" sz="4000" dirty="0">
                <a:latin typeface="Calibri" panose="020F0502020204030204" pitchFamily="34" charset="0"/>
                <a:hlinkClick r:id="rId4" tooltip="1948"/>
              </a:rPr>
              <a:t>1948</a:t>
            </a:r>
            <a:r>
              <a:rPr lang="hr-HR" sz="4000" dirty="0">
                <a:latin typeface="Calibri" panose="020F0502020204030204" pitchFamily="34" charset="0"/>
              </a:rPr>
              <a:t>. – </a:t>
            </a:r>
            <a:r>
              <a:rPr lang="hr-HR" sz="4000" dirty="0">
                <a:latin typeface="Calibri" panose="020F0502020204030204" pitchFamily="34" charset="0"/>
                <a:hlinkClick r:id="rId5" tooltip="Pula"/>
              </a:rPr>
              <a:t>Pula</a:t>
            </a:r>
            <a:r>
              <a:rPr lang="hr-HR" sz="4000" dirty="0">
                <a:latin typeface="Calibri" panose="020F0502020204030204" pitchFamily="34" charset="0"/>
              </a:rPr>
              <a:t>, </a:t>
            </a:r>
            <a:r>
              <a:rPr lang="hr-HR" sz="4000" dirty="0">
                <a:latin typeface="Calibri" panose="020F0502020204030204" pitchFamily="34" charset="0"/>
                <a:hlinkClick r:id="rId6" tooltip="29. srpnja"/>
              </a:rPr>
              <a:t>29. srpnja</a:t>
            </a:r>
            <a:r>
              <a:rPr lang="hr-HR" sz="4000" dirty="0">
                <a:latin typeface="Calibri" panose="020F0502020204030204" pitchFamily="34" charset="0"/>
              </a:rPr>
              <a:t> </a:t>
            </a:r>
            <a:r>
              <a:rPr lang="hr-HR" sz="4000" dirty="0">
                <a:latin typeface="Calibri" panose="020F0502020204030204" pitchFamily="34" charset="0"/>
                <a:hlinkClick r:id="rId7" tooltip="2008."/>
              </a:rPr>
              <a:t>2008.</a:t>
            </a:r>
            <a:r>
              <a:rPr lang="hr-HR" sz="4000" dirty="0">
                <a:latin typeface="Calibri" panose="020F0502020204030204" pitchFamily="34" charset="0"/>
              </a:rPr>
              <a:t>), slavni hrvatski </a:t>
            </a:r>
            <a:r>
              <a:rPr lang="hr-HR" sz="4000" dirty="0">
                <a:latin typeface="Calibri" panose="020F0502020204030204" pitchFamily="34" charset="0"/>
                <a:hlinkClick r:id="rId8" tooltip="Boks"/>
              </a:rPr>
              <a:t>boksač</a:t>
            </a:r>
            <a:r>
              <a:rPr lang="hr-HR" sz="4000" dirty="0">
                <a:latin typeface="Calibri" panose="020F0502020204030204" pitchFamily="34" charset="0"/>
              </a:rPr>
              <a:t> i </a:t>
            </a:r>
            <a:r>
              <a:rPr lang="hr-HR" sz="4000" dirty="0">
                <a:latin typeface="Calibri" panose="020F0502020204030204" pitchFamily="34" charset="0"/>
                <a:hlinkClick r:id="rId9" tooltip="Olimpijske igre"/>
              </a:rPr>
              <a:t>olimpijski</a:t>
            </a:r>
            <a:r>
              <a:rPr lang="hr-HR" sz="4000" dirty="0">
                <a:latin typeface="Calibri" panose="020F0502020204030204" pitchFamily="34" charset="0"/>
              </a:rPr>
              <a:t>, europski i svjetski osvajač zlatnog </a:t>
            </a:r>
            <a:r>
              <a:rPr lang="hr-HR" sz="4000" dirty="0" smtClean="0">
                <a:latin typeface="Calibri" panose="020F0502020204030204" pitchFamily="34" charset="0"/>
              </a:rPr>
              <a:t>odličja.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77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647" y="4402654"/>
            <a:ext cx="2664296" cy="199308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934" y="1772816"/>
            <a:ext cx="2914793" cy="3034034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90" y="4869160"/>
            <a:ext cx="2781300" cy="16478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25" y="238321"/>
            <a:ext cx="2929830" cy="219454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260648"/>
            <a:ext cx="29043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Aktivnosti: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Istraživački rad učenika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Izrada plakata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Gledanje dokumentarnih filmova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9" y="362328"/>
            <a:ext cx="3584863" cy="268821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923" y="332656"/>
            <a:ext cx="3352147" cy="251411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565302"/>
            <a:ext cx="3672408" cy="27543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924" y="3623936"/>
            <a:ext cx="3516052" cy="26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98690"/>
            <a:ext cx="3457575" cy="259238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98690"/>
            <a:ext cx="4064000" cy="3048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3645024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533400" y="5410200"/>
            <a:ext cx="8610600" cy="882650"/>
          </a:xfrm>
        </p:spPr>
        <p:txBody>
          <a:bodyPr/>
          <a:lstStyle/>
          <a:p>
            <a:r>
              <a:rPr lang="hr-HR" cap="none" dirty="0" smtClean="0">
                <a:latin typeface="Calibri" panose="020F0502020204030204" pitchFamily="34" charset="0"/>
              </a:rPr>
              <a:t>Gledamo boks meč Matu Parlova.</a:t>
            </a:r>
            <a:endParaRPr lang="hr-HR" cap="none" dirty="0">
              <a:latin typeface="Calibri" panose="020F0502020204030204" pitchFamily="34" charset="0"/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36712"/>
            <a:ext cx="4064000" cy="3048000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916832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11707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Juraj </a:t>
            </a:r>
            <a:r>
              <a:rPr lang="hr-HR" dirty="0" err="1" smtClean="0">
                <a:latin typeface="Calibri" panose="020F0502020204030204" pitchFamily="34" charset="0"/>
              </a:rPr>
              <a:t>dobrila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latin typeface="Calibri" panose="020F0502020204030204" pitchFamily="34" charset="0"/>
              </a:rPr>
              <a:t>Juraj Dobrila</a:t>
            </a:r>
            <a:r>
              <a:rPr lang="hr-HR" sz="2800" dirty="0">
                <a:latin typeface="Calibri" panose="020F0502020204030204" pitchFamily="34" charset="0"/>
              </a:rPr>
              <a:t> (</a:t>
            </a:r>
            <a:r>
              <a:rPr lang="hr-HR" sz="2800" dirty="0">
                <a:latin typeface="Calibri" panose="020F0502020204030204" pitchFamily="34" charset="0"/>
                <a:hlinkClick r:id="rId2" tooltip="Ježenj"/>
              </a:rPr>
              <a:t>Veli </a:t>
            </a:r>
            <a:r>
              <a:rPr lang="hr-HR" sz="2800" dirty="0" err="1">
                <a:latin typeface="Calibri" panose="020F0502020204030204" pitchFamily="34" charset="0"/>
                <a:hlinkClick r:id="rId2" tooltip="Ježenj"/>
              </a:rPr>
              <a:t>Ježenj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r>
              <a:rPr lang="hr-HR" sz="2800" dirty="0">
                <a:latin typeface="Calibri" panose="020F0502020204030204" pitchFamily="34" charset="0"/>
                <a:hlinkClick r:id="rId3" tooltip="16. travnja"/>
              </a:rPr>
              <a:t>16. travnja</a:t>
            </a:r>
            <a:r>
              <a:rPr lang="hr-HR" sz="2800" dirty="0">
                <a:latin typeface="Calibri" panose="020F0502020204030204" pitchFamily="34" charset="0"/>
              </a:rPr>
              <a:t> </a:t>
            </a:r>
            <a:r>
              <a:rPr lang="hr-HR" sz="2800" dirty="0">
                <a:latin typeface="Calibri" panose="020F0502020204030204" pitchFamily="34" charset="0"/>
                <a:hlinkClick r:id="rId4" tooltip="1812"/>
              </a:rPr>
              <a:t>1812</a:t>
            </a:r>
            <a:r>
              <a:rPr lang="hr-HR" sz="2800" dirty="0">
                <a:latin typeface="Calibri" panose="020F0502020204030204" pitchFamily="34" charset="0"/>
              </a:rPr>
              <a:t>. - </a:t>
            </a:r>
            <a:r>
              <a:rPr lang="hr-HR" sz="2800" dirty="0">
                <a:latin typeface="Calibri" panose="020F0502020204030204" pitchFamily="34" charset="0"/>
                <a:hlinkClick r:id="rId5" tooltip="Trst"/>
              </a:rPr>
              <a:t>Trst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endParaRPr lang="hr-HR" sz="28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800" dirty="0">
                <a:latin typeface="Calibri" panose="020F0502020204030204" pitchFamily="34" charset="0"/>
                <a:hlinkClick r:id="rId6" tooltip="13. siječnja"/>
              </a:rPr>
              <a:t> </a:t>
            </a:r>
            <a:r>
              <a:rPr lang="hr-HR" sz="2800" dirty="0" smtClean="0">
                <a:latin typeface="Calibri" panose="020F0502020204030204" pitchFamily="34" charset="0"/>
                <a:hlinkClick r:id="rId6" tooltip="13. siječnja"/>
              </a:rPr>
              <a:t>    13</a:t>
            </a:r>
            <a:r>
              <a:rPr lang="hr-HR" sz="2800" dirty="0">
                <a:latin typeface="Calibri" panose="020F0502020204030204" pitchFamily="34" charset="0"/>
                <a:hlinkClick r:id="rId6" tooltip="13. siječnja"/>
              </a:rPr>
              <a:t>. siječnja</a:t>
            </a:r>
            <a:r>
              <a:rPr lang="hr-HR" sz="2800" dirty="0">
                <a:latin typeface="Calibri" panose="020F0502020204030204" pitchFamily="34" charset="0"/>
              </a:rPr>
              <a:t> </a:t>
            </a:r>
            <a:r>
              <a:rPr lang="hr-HR" sz="2800" dirty="0">
                <a:latin typeface="Calibri" panose="020F0502020204030204" pitchFamily="34" charset="0"/>
                <a:hlinkClick r:id="rId7" tooltip="1882"/>
              </a:rPr>
              <a:t>1882</a:t>
            </a:r>
            <a:r>
              <a:rPr lang="hr-HR" sz="2800" dirty="0">
                <a:latin typeface="Calibri" panose="020F0502020204030204" pitchFamily="34" charset="0"/>
              </a:rPr>
              <a:t>.) bio je istaknuti </a:t>
            </a:r>
            <a:r>
              <a:rPr lang="hr-HR" sz="2800" dirty="0">
                <a:latin typeface="Calibri" panose="020F0502020204030204" pitchFamily="34" charset="0"/>
                <a:hlinkClick r:id="rId8" tooltip="Biskup"/>
              </a:rPr>
              <a:t>biskup</a:t>
            </a:r>
            <a:r>
              <a:rPr lang="hr-HR" sz="2800" dirty="0">
                <a:latin typeface="Calibri" panose="020F0502020204030204" pitchFamily="34" charset="0"/>
              </a:rPr>
              <a:t>, tiskar i </a:t>
            </a:r>
            <a:r>
              <a:rPr lang="hr-HR" sz="2800" dirty="0" smtClean="0">
                <a:latin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hr-HR" sz="2800" dirty="0">
                <a:latin typeface="Calibri" panose="020F0502020204030204" pitchFamily="34" charset="0"/>
              </a:rPr>
              <a:t> </a:t>
            </a:r>
            <a:r>
              <a:rPr lang="hr-HR" sz="2800" dirty="0" smtClean="0">
                <a:latin typeface="Calibri" panose="020F0502020204030204" pitchFamily="34" charset="0"/>
              </a:rPr>
              <a:t>   dobročinitelj </a:t>
            </a:r>
            <a:r>
              <a:rPr lang="hr-HR" sz="2800" dirty="0">
                <a:latin typeface="Calibri" panose="020F0502020204030204" pitchFamily="34" charset="0"/>
              </a:rPr>
              <a:t>iz </a:t>
            </a:r>
            <a:r>
              <a:rPr lang="hr-HR" sz="2800" dirty="0">
                <a:latin typeface="Calibri" panose="020F0502020204030204" pitchFamily="34" charset="0"/>
                <a:hlinkClick r:id="rId9" tooltip="Istra"/>
              </a:rPr>
              <a:t>Istre</a:t>
            </a:r>
            <a:r>
              <a:rPr lang="hr-HR" sz="2800" dirty="0">
                <a:latin typeface="Calibri" panose="020F0502020204030204" pitchFamily="34" charset="0"/>
              </a:rPr>
              <a:t> te </a:t>
            </a:r>
            <a:r>
              <a:rPr lang="hr-HR" sz="2800" dirty="0">
                <a:latin typeface="Calibri" panose="020F0502020204030204" pitchFamily="34" charset="0"/>
                <a:hlinkClick r:id="rId10" tooltip="Hrvatski narodni preporod u Istri"/>
              </a:rPr>
              <a:t>preporoditelj istarskih </a:t>
            </a:r>
            <a:r>
              <a:rPr lang="hr-HR" sz="2800" dirty="0" smtClean="0">
                <a:latin typeface="Calibri" panose="020F0502020204030204" pitchFamily="34" charset="0"/>
                <a:hlinkClick r:id="rId10" tooltip="Hrvatski narodni preporod u Istri"/>
              </a:rPr>
              <a:t>Hrvata</a:t>
            </a:r>
            <a:r>
              <a:rPr lang="hr-HR" sz="2800" dirty="0" smtClean="0">
                <a:latin typeface="Calibri" panose="020F0502020204030204" pitchFamily="34" charset="0"/>
              </a:rPr>
              <a:t>.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493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i="1" u="sng" dirty="0" smtClean="0">
                <a:latin typeface="Calibri" panose="020F0502020204030204" pitchFamily="34" charset="0"/>
              </a:rPr>
              <a:t/>
            </a:r>
            <a:br>
              <a:rPr lang="hr-HR" i="1" u="sng" dirty="0" smtClean="0">
                <a:latin typeface="Calibri" panose="020F0502020204030204" pitchFamily="34" charset="0"/>
              </a:rPr>
            </a:br>
            <a:r>
              <a:rPr lang="hr-HR" i="1" u="sng" dirty="0" smtClean="0">
                <a:latin typeface="Calibri" panose="020F0502020204030204" pitchFamily="34" charset="0"/>
              </a:rPr>
              <a:t> </a:t>
            </a:r>
            <a:br>
              <a:rPr lang="hr-HR" i="1" u="sng" dirty="0" smtClean="0">
                <a:latin typeface="Calibri" panose="020F0502020204030204" pitchFamily="34" charset="0"/>
              </a:rPr>
            </a:br>
            <a:r>
              <a:rPr lang="hr-HR" i="1" u="sng" dirty="0">
                <a:latin typeface="Calibri" panose="020F0502020204030204" pitchFamily="34" charset="0"/>
              </a:rPr>
              <a:t/>
            </a:r>
            <a:br>
              <a:rPr lang="hr-HR" i="1" u="sng" dirty="0">
                <a:latin typeface="Calibri" panose="020F0502020204030204" pitchFamily="34" charset="0"/>
              </a:rPr>
            </a:br>
            <a:r>
              <a:rPr lang="hr-HR" i="1" u="sng" dirty="0" smtClean="0">
                <a:latin typeface="Calibri" panose="020F0502020204030204" pitchFamily="34" charset="0"/>
              </a:rPr>
              <a:t/>
            </a:r>
            <a:br>
              <a:rPr lang="hr-HR" i="1" u="sng" dirty="0" smtClean="0">
                <a:latin typeface="Calibri" panose="020F0502020204030204" pitchFamily="34" charset="0"/>
              </a:rPr>
            </a:br>
            <a:r>
              <a:rPr lang="hr-HR" i="1" u="sng" dirty="0">
                <a:latin typeface="Calibri" panose="020F0502020204030204" pitchFamily="34" charset="0"/>
              </a:rPr>
              <a:t/>
            </a:r>
            <a:br>
              <a:rPr lang="hr-HR" i="1" u="sng" dirty="0">
                <a:latin typeface="Calibri" panose="020F0502020204030204" pitchFamily="34" charset="0"/>
              </a:rPr>
            </a:br>
            <a:r>
              <a:rPr lang="hr-HR" i="1" u="sng" dirty="0" smtClean="0">
                <a:latin typeface="Calibri" panose="020F0502020204030204" pitchFamily="34" charset="0"/>
              </a:rPr>
              <a:t/>
            </a:r>
            <a:br>
              <a:rPr lang="hr-HR" i="1" u="sng" dirty="0" smtClean="0">
                <a:latin typeface="Calibri" panose="020F0502020204030204" pitchFamily="34" charset="0"/>
              </a:rPr>
            </a:br>
            <a:r>
              <a:rPr lang="hr-HR" i="1" u="sng" dirty="0">
                <a:latin typeface="Calibri" panose="020F0502020204030204" pitchFamily="34" charset="0"/>
              </a:rPr>
              <a:t/>
            </a:r>
            <a:br>
              <a:rPr lang="hr-HR" i="1" u="sng" dirty="0">
                <a:latin typeface="Calibri" panose="020F0502020204030204" pitchFamily="34" charset="0"/>
              </a:rPr>
            </a:br>
            <a:r>
              <a:rPr lang="hr-HR" i="1" u="sng" dirty="0" smtClean="0">
                <a:latin typeface="Calibri" panose="020F0502020204030204" pitchFamily="34" charset="0"/>
              </a:rPr>
              <a:t/>
            </a:r>
            <a:br>
              <a:rPr lang="hr-HR" i="1" u="sng" dirty="0" smtClean="0">
                <a:latin typeface="Calibri" panose="020F0502020204030204" pitchFamily="34" charset="0"/>
              </a:rPr>
            </a:br>
            <a:r>
              <a:rPr lang="hr-HR" i="1" u="sng" dirty="0">
                <a:latin typeface="Calibri" panose="020F0502020204030204" pitchFamily="34" charset="0"/>
              </a:rPr>
              <a:t/>
            </a:r>
            <a:br>
              <a:rPr lang="hr-HR" i="1" u="sng" dirty="0">
                <a:latin typeface="Calibri" panose="020F0502020204030204" pitchFamily="34" charset="0"/>
              </a:rPr>
            </a:br>
            <a:r>
              <a:rPr lang="hr-HR" i="1" dirty="0" smtClean="0">
                <a:latin typeface="Calibri" panose="020F0502020204030204" pitchFamily="34" charset="0"/>
              </a:rPr>
              <a:t>           </a:t>
            </a:r>
            <a:r>
              <a:rPr lang="hr-HR" b="1" i="1" dirty="0" smtClean="0">
                <a:latin typeface="Calibri" panose="020F0502020204030204" pitchFamily="34" charset="0"/>
              </a:rPr>
              <a:t>Znamenite osobe mog zavičaja</a:t>
            </a:r>
            <a:r>
              <a:rPr lang="hr-HR" dirty="0" smtClean="0">
                <a:latin typeface="Calibri" panose="020F0502020204030204" pitchFamily="34" charset="0"/>
              </a:rPr>
              <a:t/>
            </a:r>
            <a:br>
              <a:rPr lang="hr-HR" dirty="0" smtClean="0">
                <a:latin typeface="Calibri" panose="020F0502020204030204" pitchFamily="34" charset="0"/>
              </a:rPr>
            </a:br>
            <a:r>
              <a:rPr lang="hr-HR" dirty="0">
                <a:latin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</a:rPr>
              <a:t/>
            </a:r>
            <a:br>
              <a:rPr lang="hr-HR" dirty="0" smtClean="0">
                <a:latin typeface="Calibri" panose="020F0502020204030204" pitchFamily="34" charset="0"/>
              </a:rPr>
            </a:br>
            <a:r>
              <a:rPr lang="hr-HR" dirty="0" smtClean="0">
                <a:latin typeface="Calibri" panose="020F0502020204030204" pitchFamily="34" charset="0"/>
              </a:rPr>
              <a:t>   </a:t>
            </a:r>
            <a:br>
              <a:rPr lang="hr-HR" dirty="0" smtClean="0">
                <a:latin typeface="Calibri" panose="020F0502020204030204" pitchFamily="34" charset="0"/>
              </a:rPr>
            </a:br>
            <a:r>
              <a:rPr lang="hr-HR" dirty="0" err="1" smtClean="0">
                <a:latin typeface="Calibri" panose="020F0502020204030204" pitchFamily="34" charset="0"/>
              </a:rPr>
              <a:t>pš</a:t>
            </a:r>
            <a:r>
              <a:rPr lang="hr-HR" dirty="0" smtClean="0">
                <a:latin typeface="Calibri" panose="020F0502020204030204" pitchFamily="34" charset="0"/>
              </a:rPr>
              <a:t> m</a:t>
            </a:r>
            <a:r>
              <a:rPr lang="hr-HR" cap="none" dirty="0" smtClean="0">
                <a:latin typeface="Calibri" panose="020F0502020204030204" pitchFamily="34" charset="0"/>
              </a:rPr>
              <a:t>urine</a:t>
            </a:r>
            <a:br>
              <a:rPr lang="hr-HR" cap="none" dirty="0" smtClean="0">
                <a:latin typeface="Calibri" panose="020F0502020204030204" pitchFamily="34" charset="0"/>
              </a:rPr>
            </a:br>
            <a:r>
              <a:rPr lang="hr-HR" cap="none" dirty="0" smtClean="0">
                <a:latin typeface="Calibri" panose="020F0502020204030204" pitchFamily="34" charset="0"/>
              </a:rPr>
              <a:t/>
            </a:r>
            <a:br>
              <a:rPr lang="hr-HR" cap="none" dirty="0" smtClean="0">
                <a:latin typeface="Calibri" panose="020F0502020204030204" pitchFamily="34" charset="0"/>
              </a:rPr>
            </a:br>
            <a:r>
              <a:rPr lang="hr-HR" cap="none" dirty="0" smtClean="0">
                <a:latin typeface="Calibri" panose="020F0502020204030204" pitchFamily="34" charset="0"/>
              </a:rPr>
              <a:t/>
            </a:r>
            <a:br>
              <a:rPr lang="hr-HR" cap="none" dirty="0" smtClean="0">
                <a:latin typeface="Calibri" panose="020F0502020204030204" pitchFamily="34" charset="0"/>
              </a:rPr>
            </a:br>
            <a:r>
              <a:rPr lang="hr-HR" cap="none" dirty="0">
                <a:latin typeface="Calibri" panose="020F0502020204030204" pitchFamily="34" charset="0"/>
              </a:rPr>
              <a:t>U</a:t>
            </a:r>
            <a:r>
              <a:rPr lang="hr-HR" cap="none" dirty="0" smtClean="0">
                <a:latin typeface="Calibri" panose="020F0502020204030204" pitchFamily="34" charset="0"/>
              </a:rPr>
              <a:t>čiteljice: </a:t>
            </a:r>
            <a:r>
              <a:rPr lang="hr-HR" cap="none" dirty="0">
                <a:latin typeface="Calibri" panose="020F0502020204030204" pitchFamily="34" charset="0"/>
              </a:rPr>
              <a:t>A</a:t>
            </a:r>
            <a:r>
              <a:rPr lang="hr-HR" cap="none" dirty="0" smtClean="0">
                <a:latin typeface="Calibri" panose="020F0502020204030204" pitchFamily="34" charset="0"/>
              </a:rPr>
              <a:t>nka </a:t>
            </a:r>
            <a:r>
              <a:rPr lang="hr-HR" cap="none" dirty="0" err="1">
                <a:latin typeface="Calibri" panose="020F0502020204030204" pitchFamily="34" charset="0"/>
              </a:rPr>
              <a:t>D</a:t>
            </a:r>
            <a:r>
              <a:rPr lang="hr-HR" cap="none" dirty="0" err="1" smtClean="0">
                <a:latin typeface="Calibri" panose="020F0502020204030204" pitchFamily="34" charset="0"/>
              </a:rPr>
              <a:t>eković</a:t>
            </a:r>
            <a:r>
              <a:rPr lang="hr-HR" cap="none" dirty="0" smtClean="0">
                <a:latin typeface="Calibri" panose="020F0502020204030204" pitchFamily="34" charset="0"/>
              </a:rPr>
              <a:t/>
            </a:r>
            <a:br>
              <a:rPr lang="hr-HR" cap="none" dirty="0" smtClean="0">
                <a:latin typeface="Calibri" panose="020F0502020204030204" pitchFamily="34" charset="0"/>
              </a:rPr>
            </a:br>
            <a:r>
              <a:rPr lang="hr-HR" cap="none" dirty="0" smtClean="0">
                <a:latin typeface="Calibri" panose="020F0502020204030204" pitchFamily="34" charset="0"/>
              </a:rPr>
              <a:t>                   Ljiljana </a:t>
            </a:r>
            <a:r>
              <a:rPr lang="hr-HR" cap="none" dirty="0" err="1" smtClean="0">
                <a:latin typeface="Calibri" panose="020F0502020204030204" pitchFamily="34" charset="0"/>
              </a:rPr>
              <a:t>Jeger</a:t>
            </a:r>
            <a:r>
              <a:rPr lang="hr-HR" cap="none" dirty="0" smtClean="0">
                <a:latin typeface="Calibri" panose="020F0502020204030204" pitchFamily="34" charset="0"/>
              </a:rPr>
              <a:t/>
            </a:r>
            <a:br>
              <a:rPr lang="hr-HR" cap="none" dirty="0" smtClean="0">
                <a:latin typeface="Calibri" panose="020F0502020204030204" pitchFamily="34" charset="0"/>
              </a:rPr>
            </a:br>
            <a:r>
              <a:rPr lang="hr-HR" cap="none" dirty="0">
                <a:latin typeface="Calibri" panose="020F0502020204030204" pitchFamily="34" charset="0"/>
              </a:rPr>
              <a:t> </a:t>
            </a:r>
            <a:r>
              <a:rPr lang="hr-HR" cap="none" dirty="0" smtClean="0">
                <a:latin typeface="Calibri" panose="020F0502020204030204" pitchFamily="34" charset="0"/>
              </a:rPr>
              <a:t>                  Sandra </a:t>
            </a:r>
            <a:r>
              <a:rPr lang="hr-HR" cap="none" dirty="0" err="1" smtClean="0">
                <a:latin typeface="Calibri" panose="020F0502020204030204" pitchFamily="34" charset="0"/>
              </a:rPr>
              <a:t>Jukica</a:t>
            </a:r>
            <a:r>
              <a:rPr lang="hr-HR" dirty="0" smtClean="0">
                <a:latin typeface="Calibri" panose="020F0502020204030204" pitchFamily="34" charset="0"/>
              </a:rPr>
              <a:t/>
            </a:r>
            <a:br>
              <a:rPr lang="hr-HR" dirty="0" smtClean="0">
                <a:latin typeface="Calibri" panose="020F0502020204030204" pitchFamily="34" charset="0"/>
              </a:rPr>
            </a:br>
            <a:r>
              <a:rPr lang="hr-HR" dirty="0">
                <a:latin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</a:rPr>
              <a:t>   </a:t>
            </a:r>
            <a:endParaRPr lang="hr-H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Ljilja\Pictures\sve sličice\Juraj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433650"/>
            <a:ext cx="1944216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jilja\Pictures\sve sličice\Juraj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477" y="3433650"/>
            <a:ext cx="241662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jilja\Pictures\sve sličice\Juraj Dobri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5" y="4720070"/>
            <a:ext cx="2416665" cy="162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Ljilja\Pictures\sve sličice\Juraj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45422"/>
            <a:ext cx="5537854" cy="31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Aktivnosti: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Istraživački rad učenika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Izrada plakata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Ilustracija novčanice od 10 kuna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Gledanje dokumentarnog filma: Juraj Dobrila - Na čast Bogu i dobrobit narodu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3" y="296539"/>
            <a:ext cx="3600549" cy="270041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88640"/>
            <a:ext cx="3744416" cy="28083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92" y="3427187"/>
            <a:ext cx="3874396" cy="29057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293" y="3690999"/>
            <a:ext cx="4249894" cy="261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Daniel </a:t>
            </a:r>
            <a:r>
              <a:rPr lang="hr-HR" dirty="0" err="1" smtClean="0">
                <a:latin typeface="Calibri" panose="020F0502020204030204" pitchFamily="34" charset="0"/>
              </a:rPr>
              <a:t>načinović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2800" b="1" dirty="0" smtClean="0">
                <a:latin typeface="Calibri" panose="020F0502020204030204" pitchFamily="34" charset="0"/>
              </a:rPr>
              <a:t>Daniel Načinović</a:t>
            </a:r>
            <a:r>
              <a:rPr lang="hr-HR" sz="2800" dirty="0">
                <a:latin typeface="Calibri" panose="020F0502020204030204" pitchFamily="34" charset="0"/>
              </a:rPr>
              <a:t> </a:t>
            </a:r>
            <a:endParaRPr lang="hr-HR" sz="28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r-HR" sz="2800" dirty="0">
                <a:latin typeface="Calibri" panose="020F0502020204030204" pitchFamily="34" charset="0"/>
              </a:rPr>
              <a:t> </a:t>
            </a:r>
            <a:r>
              <a:rPr lang="hr-HR" sz="2800" dirty="0" smtClean="0">
                <a:latin typeface="Calibri" panose="020F0502020204030204" pitchFamily="34" charset="0"/>
              </a:rPr>
              <a:t>    (</a:t>
            </a:r>
            <a:r>
              <a:rPr lang="hr-HR" sz="2800" dirty="0">
                <a:latin typeface="Calibri" panose="020F0502020204030204" pitchFamily="34" charset="0"/>
                <a:hlinkClick r:id="rId2" tooltip="Labin"/>
              </a:rPr>
              <a:t>Labin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r>
              <a:rPr lang="hr-HR" sz="2800" dirty="0" smtClean="0">
                <a:latin typeface="Calibri" panose="020F0502020204030204" pitchFamily="34" charset="0"/>
                <a:hlinkClick r:id="rId3" tooltip="29. siječnja"/>
              </a:rPr>
              <a:t>29.siječnja</a:t>
            </a:r>
            <a:r>
              <a:rPr lang="hr-HR" sz="2800" dirty="0">
                <a:latin typeface="Calibri" panose="020F0502020204030204" pitchFamily="34" charset="0"/>
              </a:rPr>
              <a:t> </a:t>
            </a:r>
            <a:r>
              <a:rPr lang="hr-HR" sz="2800" dirty="0">
                <a:latin typeface="Calibri" panose="020F0502020204030204" pitchFamily="34" charset="0"/>
                <a:hlinkClick r:id="rId4" tooltip="1952"/>
              </a:rPr>
              <a:t>1952</a:t>
            </a:r>
            <a:r>
              <a:rPr lang="hr-HR" sz="2800" dirty="0" smtClean="0">
                <a:latin typeface="Calibri" panose="020F0502020204030204" pitchFamily="34" charset="0"/>
              </a:rPr>
              <a:t>.),</a:t>
            </a:r>
            <a:r>
              <a:rPr lang="hr-HR" sz="2800" dirty="0" smtClean="0">
                <a:latin typeface="Calibri" panose="020F0502020204030204" pitchFamily="34" charset="0"/>
                <a:hlinkClick r:id="rId5" tooltip="Hrvatska"/>
              </a:rPr>
              <a:t>   Hrvatski</a:t>
            </a:r>
            <a:r>
              <a:rPr lang="hr-HR" sz="2800" dirty="0" smtClean="0">
                <a:latin typeface="Calibri" panose="020F0502020204030204" pitchFamily="34" charset="0"/>
              </a:rPr>
              <a:t> pjesnik</a:t>
            </a:r>
            <a:r>
              <a:rPr lang="hr-HR" sz="2800" dirty="0">
                <a:latin typeface="Calibri" panose="020F0502020204030204" pitchFamily="34" charset="0"/>
              </a:rPr>
              <a:t>, </a:t>
            </a:r>
            <a:r>
              <a:rPr lang="hr-HR" sz="2800" dirty="0" smtClean="0">
                <a:latin typeface="Calibri" panose="020F0502020204030204" pitchFamily="34" charset="0"/>
              </a:rPr>
              <a:t>prozaik, esejist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r>
              <a:rPr lang="hr-HR" sz="2800" dirty="0" smtClean="0">
                <a:latin typeface="Calibri" panose="020F0502020204030204" pitchFamily="34" charset="0"/>
                <a:hlinkClick r:id="rId6" tooltip="Novinar"/>
              </a:rPr>
              <a:t>novinar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r>
              <a:rPr lang="hr-HR" sz="2800" dirty="0">
                <a:latin typeface="Calibri" panose="020F0502020204030204" pitchFamily="34" charset="0"/>
                <a:hlinkClick r:id="rId7" tooltip="Prevoditelj"/>
              </a:rPr>
              <a:t>prevoditelj</a:t>
            </a:r>
            <a:r>
              <a:rPr lang="hr-HR" sz="2800" dirty="0">
                <a:latin typeface="Calibri" panose="020F0502020204030204" pitchFamily="34" charset="0"/>
              </a:rPr>
              <a:t> (s </a:t>
            </a:r>
            <a:r>
              <a:rPr lang="hr-HR" sz="2800" dirty="0">
                <a:latin typeface="Calibri" panose="020F0502020204030204" pitchFamily="34" charset="0"/>
                <a:hlinkClick r:id="rId8" tooltip="Talijanski jezik"/>
              </a:rPr>
              <a:t>talijanskog</a:t>
            </a:r>
            <a:r>
              <a:rPr lang="hr-HR" sz="2800" dirty="0">
                <a:latin typeface="Calibri" panose="020F0502020204030204" pitchFamily="34" charset="0"/>
              </a:rPr>
              <a:t>, </a:t>
            </a:r>
            <a:r>
              <a:rPr lang="hr-HR" sz="2800" dirty="0" smtClean="0">
                <a:latin typeface="Calibri" panose="020F0502020204030204" pitchFamily="34" charset="0"/>
              </a:rPr>
              <a:t>    </a:t>
            </a:r>
            <a:r>
              <a:rPr lang="hr-HR" sz="2800" dirty="0" smtClean="0">
                <a:latin typeface="Calibri" panose="020F0502020204030204" pitchFamily="34" charset="0"/>
                <a:hlinkClick r:id="rId9" tooltip="Francuski jezik"/>
              </a:rPr>
              <a:t>francuskog</a:t>
            </a:r>
            <a:r>
              <a:rPr lang="hr-HR" sz="2800" dirty="0">
                <a:latin typeface="Calibri" panose="020F0502020204030204" pitchFamily="34" charset="0"/>
              </a:rPr>
              <a:t> </a:t>
            </a:r>
            <a:r>
              <a:rPr lang="hr-HR" sz="2800" dirty="0" smtClean="0">
                <a:latin typeface="Calibri" panose="020F0502020204030204" pitchFamily="34" charset="0"/>
              </a:rPr>
              <a:t>i</a:t>
            </a:r>
          </a:p>
          <a:p>
            <a:pPr marL="0" indent="0" algn="just">
              <a:buNone/>
            </a:pPr>
            <a:r>
              <a:rPr lang="hr-HR" sz="2800" dirty="0">
                <a:latin typeface="Calibri" panose="020F0502020204030204" pitchFamily="34" charset="0"/>
              </a:rPr>
              <a:t> </a:t>
            </a:r>
            <a:r>
              <a:rPr lang="hr-HR" sz="2800" dirty="0">
                <a:latin typeface="Calibri" panose="020F0502020204030204" pitchFamily="34" charset="0"/>
                <a:hlinkClick r:id="rId10" tooltip="Slovenski jezik"/>
              </a:rPr>
              <a:t>slovenskog</a:t>
            </a:r>
            <a:r>
              <a:rPr lang="hr-HR" sz="2800" dirty="0">
                <a:latin typeface="Calibri" panose="020F0502020204030204" pitchFamily="34" charset="0"/>
              </a:rPr>
              <a:t> na </a:t>
            </a:r>
            <a:r>
              <a:rPr lang="hr-HR" sz="2800" dirty="0">
                <a:latin typeface="Calibri" panose="020F0502020204030204" pitchFamily="34" charset="0"/>
                <a:hlinkClick r:id="rId11" tooltip="Hrvatski jezik"/>
              </a:rPr>
              <a:t>hrvatski</a:t>
            </a:r>
            <a:r>
              <a:rPr lang="hr-HR" sz="2800" dirty="0">
                <a:latin typeface="Calibri" panose="020F0502020204030204" pitchFamily="34" charset="0"/>
              </a:rPr>
              <a:t> i s hrvatskog na talijanski</a:t>
            </a:r>
            <a:r>
              <a:rPr lang="hr-HR" sz="2800" dirty="0" smtClean="0">
                <a:latin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625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ilja\Pictures\sve sličice\800px-Daniel_Načinović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89941" cy="32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jilja\Pictures\sve sličice\Dani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216" y="404664"/>
            <a:ext cx="37127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jilja\Pictures\sve sličice\danie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216" y="3013693"/>
            <a:ext cx="2434096" cy="367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457200" y="908050"/>
            <a:ext cx="8686800" cy="5616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b="1" dirty="0">
                <a:latin typeface="Calibri" panose="020F0502020204030204" pitchFamily="34" charset="0"/>
              </a:rPr>
              <a:t>ĆIĆARIJA </a:t>
            </a:r>
            <a:endParaRPr lang="hr-HR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800" dirty="0">
                <a:latin typeface="Calibri" panose="020F0502020204030204" pitchFamily="34" charset="0"/>
              </a:rPr>
              <a:t>ZEMLJA JE BILA JOŠ TEPLA OD RAJA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I MIR NAN JE BOJŽI PO SVITU HODIJA.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SURE SU GROTE KROZ MAGLU PASALE.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AJ, MOJA ĆIĆARIJA! AJ, MOJA ĆIĆARIJA!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 smtClean="0">
                <a:latin typeface="Calibri" panose="020F0502020204030204" pitchFamily="34" charset="0"/>
              </a:rPr>
              <a:t>	VRIME </a:t>
            </a:r>
            <a:r>
              <a:rPr lang="hr-HR" sz="2800" dirty="0">
                <a:latin typeface="Calibri" panose="020F0502020204030204" pitchFamily="34" charset="0"/>
              </a:rPr>
              <a:t>JE ZMRVILO ZIDE I DVORE,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 smtClean="0">
                <a:latin typeface="Calibri" panose="020F0502020204030204" pitchFamily="34" charset="0"/>
              </a:rPr>
              <a:t>	A </a:t>
            </a:r>
            <a:r>
              <a:rPr lang="hr-HR" sz="2800" dirty="0">
                <a:latin typeface="Calibri" panose="020F0502020204030204" pitchFamily="34" charset="0"/>
              </a:rPr>
              <a:t>OKOLI SRCA BRŠLJAN SE JE SVIJA.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 smtClean="0">
                <a:latin typeface="Calibri" panose="020F0502020204030204" pitchFamily="34" charset="0"/>
              </a:rPr>
              <a:t>	JA </a:t>
            </a:r>
            <a:r>
              <a:rPr lang="hr-HR" sz="2800" dirty="0">
                <a:latin typeface="Calibri" panose="020F0502020204030204" pitchFamily="34" charset="0"/>
              </a:rPr>
              <a:t>ČEKAN DA MLADE ZAROZGAJU KANAT: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 smtClean="0">
                <a:latin typeface="Calibri" panose="020F0502020204030204" pitchFamily="34" charset="0"/>
              </a:rPr>
              <a:t>	AJ</a:t>
            </a:r>
            <a:r>
              <a:rPr lang="hr-HR" sz="2800" dirty="0">
                <a:latin typeface="Calibri" panose="020F0502020204030204" pitchFamily="34" charset="0"/>
              </a:rPr>
              <a:t>, MOJA ĆIĆARIJA! AJ, MOJA ĆIĆARIJA!</a:t>
            </a:r>
            <a:r>
              <a:rPr lang="hr-HR" sz="1400" dirty="0">
                <a:latin typeface="Calibri" panose="020F0502020204030204" pitchFamily="34" charset="0"/>
              </a:rPr>
              <a:t/>
            </a:r>
            <a:br>
              <a:rPr lang="hr-HR" sz="1400" dirty="0">
                <a:latin typeface="Calibri" panose="020F0502020204030204" pitchFamily="34" charset="0"/>
              </a:rPr>
            </a:br>
            <a:r>
              <a:rPr lang="hr-HR" sz="1400" dirty="0">
                <a:latin typeface="Calibri" panose="020F0502020204030204" pitchFamily="34" charset="0"/>
              </a:rPr>
              <a:t/>
            </a:r>
            <a:br>
              <a:rPr lang="hr-HR" sz="1400" dirty="0">
                <a:latin typeface="Calibri" panose="020F0502020204030204" pitchFamily="34" charset="0"/>
              </a:rPr>
            </a:br>
            <a:r>
              <a:rPr lang="hr-HR" sz="1400" dirty="0" smtClean="0">
                <a:latin typeface="Calibri" panose="020F0502020204030204" pitchFamily="34" charset="0"/>
              </a:rPr>
              <a:t>		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52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80920" cy="41790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sz="8000" dirty="0">
                <a:latin typeface="Calibri" panose="020F0502020204030204" pitchFamily="34" charset="0"/>
              </a:rPr>
              <a:t/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ZADNJA TRI KONJA POD BRISTON SE HLADE;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OZDAVNA NI NONO NA PRAGU </a:t>
            </a:r>
            <a:r>
              <a:rPr lang="hr-HR" sz="8000" dirty="0" err="1">
                <a:latin typeface="Calibri" panose="020F0502020204030204" pitchFamily="34" charset="0"/>
              </a:rPr>
              <a:t>SIDIJA..</a:t>
            </a:r>
            <a:r>
              <a:rPr lang="hr-HR" sz="8000" dirty="0">
                <a:latin typeface="Calibri" panose="020F0502020204030204" pitchFamily="34" charset="0"/>
              </a:rPr>
              <a:t>.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NA CINDRU NJIGOVU SUZA JE PALA.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AJ, MOJA ĆIĆARIJA! AJ, MOJA ĆIĆARIJA!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/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VISOKO NA ŽBEVNICI SANJE SE PLETU;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PASTIRE I OVCE JE OBLAK </a:t>
            </a:r>
            <a:r>
              <a:rPr lang="hr-HR" sz="8000" dirty="0" err="1">
                <a:latin typeface="Calibri" panose="020F0502020204030204" pitchFamily="34" charset="0"/>
              </a:rPr>
              <a:t>ZAKRIJA..</a:t>
            </a:r>
            <a:r>
              <a:rPr lang="hr-HR" sz="8000" dirty="0">
                <a:latin typeface="Calibri" panose="020F0502020204030204" pitchFamily="34" charset="0"/>
              </a:rPr>
              <a:t>.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BUGARIT NOĆAS ĆU DA MORE ME ČUJE: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AJ, MOJA ĆIĆARIJA! AJ, MOJA ĆIĆARIJA!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/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	PRAH SE JE ZDIGA U GRAD KAD SI POŠLA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	NA BIČIKLETI A PUT SE JE </a:t>
            </a:r>
            <a:r>
              <a:rPr lang="hr-HR" sz="8000" dirty="0" err="1">
                <a:latin typeface="Calibri" panose="020F0502020204030204" pitchFamily="34" charset="0"/>
              </a:rPr>
              <a:t>SKRIJA..</a:t>
            </a:r>
            <a:r>
              <a:rPr lang="hr-HR" sz="8000" dirty="0">
                <a:latin typeface="Calibri" panose="020F0502020204030204" pitchFamily="34" charset="0"/>
              </a:rPr>
              <a:t>.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	NA KRASU SAD IŠĆEN I SEBE I TEBE:</a:t>
            </a:r>
            <a:br>
              <a:rPr lang="hr-HR" sz="8000" dirty="0">
                <a:latin typeface="Calibri" panose="020F0502020204030204" pitchFamily="34" charset="0"/>
              </a:rPr>
            </a:br>
            <a:r>
              <a:rPr lang="hr-HR" sz="8000" dirty="0">
                <a:latin typeface="Calibri" panose="020F0502020204030204" pitchFamily="34" charset="0"/>
              </a:rPr>
              <a:t>				AJ, MOJA ĆIĆARIJA! AJ, MOJA ĆIĆARIJA!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64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Aktivnosti: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Istraživački rad učenika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Čitanje i interpretacija : Burrra, ilustracija njene naslovnice, prevođenje teksta na hrvatski književni jezik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Čitanje i interpretacija : Bajka o potonulim zvonima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Slušanje pjesama: dječji zbor Zaro</a:t>
            </a:r>
            <a:r>
              <a:rPr lang="hr-HR" sz="2800" dirty="0">
                <a:latin typeface="Calibri" panose="020F0502020204030204" pitchFamily="34" charset="0"/>
              </a:rPr>
              <a:t>,</a:t>
            </a:r>
            <a:r>
              <a:rPr lang="hr-HR" sz="2800" dirty="0" smtClean="0">
                <a:latin typeface="Calibri" panose="020F0502020204030204" pitchFamily="34" charset="0"/>
              </a:rPr>
              <a:t> Burrra</a:t>
            </a:r>
          </a:p>
          <a:p>
            <a:pPr marL="0" indent="0">
              <a:buNone/>
            </a:pPr>
            <a:r>
              <a:rPr lang="hr-HR" sz="2800" dirty="0">
                <a:latin typeface="Calibri" panose="020F0502020204030204" pitchFamily="34" charset="0"/>
              </a:rPr>
              <a:t>	</a:t>
            </a:r>
            <a:r>
              <a:rPr lang="hr-HR" sz="2800" dirty="0" smtClean="0">
                <a:latin typeface="Calibri" panose="020F0502020204030204" pitchFamily="34" charset="0"/>
              </a:rPr>
              <a:t>		   Himna Male glagoljske akademije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Calibri" panose="020F0502020204030204" pitchFamily="34" charset="0"/>
              </a:rPr>
              <a:t>Burrra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Prevedi na hrvatski književni jezik.</a:t>
            </a:r>
          </a:p>
          <a:p>
            <a:pPr marL="0" indent="0">
              <a:buNone/>
            </a:pPr>
            <a:r>
              <a:rPr lang="hr-HR" sz="2800" dirty="0"/>
              <a:t>1</a:t>
            </a:r>
            <a:r>
              <a:rPr lang="hr-HR" sz="2800" dirty="0" smtClean="0"/>
              <a:t>. Bura </a:t>
            </a:r>
            <a:r>
              <a:rPr lang="hr-HR" sz="2800" dirty="0"/>
              <a:t>je dobila ime po starogrčkemu bogu od vitra ki puše ozgor proti moru.</a:t>
            </a:r>
          </a:p>
          <a:p>
            <a:pPr marL="0" indent="0">
              <a:buNone/>
            </a:pPr>
            <a:r>
              <a:rPr lang="hr-HR" sz="2800" dirty="0"/>
              <a:t>2</a:t>
            </a:r>
            <a:r>
              <a:rPr lang="hr-HR" sz="2800" dirty="0" smtClean="0"/>
              <a:t>. Borej </a:t>
            </a:r>
            <a:r>
              <a:rPr lang="hr-HR" sz="2800" dirty="0"/>
              <a:t>je bija jako kripak vitar i ima je dva sina</a:t>
            </a:r>
            <a:r>
              <a:rPr lang="hr-HR" sz="2800" dirty="0" smtClean="0"/>
              <a:t>.</a:t>
            </a:r>
          </a:p>
          <a:p>
            <a:pPr marL="0" indent="0">
              <a:buNone/>
            </a:pPr>
            <a:r>
              <a:rPr lang="hr-HR" sz="2800" dirty="0"/>
              <a:t>3</a:t>
            </a:r>
            <a:r>
              <a:rPr lang="hr-HR" sz="2800" dirty="0" smtClean="0"/>
              <a:t>. Bura </a:t>
            </a:r>
            <a:r>
              <a:rPr lang="hr-HR" sz="2800" dirty="0"/>
              <a:t>je mrzli vitar ki u naših kraji puše proti moru.</a:t>
            </a:r>
          </a:p>
          <a:p>
            <a:pPr marL="0" indent="0">
              <a:buNone/>
            </a:pPr>
            <a:r>
              <a:rPr lang="hr-HR" sz="2800" dirty="0"/>
              <a:t>4. Kad bura </a:t>
            </a:r>
            <a:r>
              <a:rPr lang="hr-HR" sz="2800" dirty="0" err="1"/>
              <a:t>zašviče</a:t>
            </a:r>
            <a:r>
              <a:rPr lang="hr-HR" sz="2800" dirty="0"/>
              <a:t>, deboto </a:t>
            </a:r>
            <a:r>
              <a:rPr lang="hr-HR" sz="2800" dirty="0" err="1"/>
              <a:t>vajk</a:t>
            </a:r>
            <a:r>
              <a:rPr lang="hr-HR" sz="2800" dirty="0"/>
              <a:t> su vedri dani.</a:t>
            </a:r>
          </a:p>
          <a:p>
            <a:pPr marL="0" indent="0">
              <a:buNone/>
            </a:pPr>
            <a:r>
              <a:rPr lang="hr-HR" sz="2800" dirty="0"/>
              <a:t>5. Na buru se jade galebi kad ih ne </a:t>
            </a:r>
            <a:r>
              <a:rPr lang="hr-HR" sz="2800" dirty="0" err="1"/>
              <a:t>pušti</a:t>
            </a:r>
            <a:r>
              <a:rPr lang="hr-HR" sz="2800" dirty="0"/>
              <a:t> na miru </a:t>
            </a:r>
            <a:r>
              <a:rPr lang="hr-HR" sz="2800" dirty="0" err="1"/>
              <a:t>letiti</a:t>
            </a:r>
            <a:r>
              <a:rPr lang="hr-HR" sz="2800" dirty="0"/>
              <a:t>.</a:t>
            </a:r>
          </a:p>
          <a:p>
            <a:pPr marL="0" indent="0">
              <a:buNone/>
            </a:pPr>
            <a:r>
              <a:rPr lang="hr-HR" sz="2800" dirty="0"/>
              <a:t>6</a:t>
            </a:r>
            <a:r>
              <a:rPr lang="hr-HR" sz="2800" dirty="0" smtClean="0"/>
              <a:t>. Bura </a:t>
            </a:r>
            <a:r>
              <a:rPr lang="hr-HR" sz="2800" dirty="0"/>
              <a:t>ima jenega sina kemu je ime Burin.</a:t>
            </a:r>
          </a:p>
          <a:p>
            <a:pPr marL="0" indent="0">
              <a:buNone/>
            </a:pPr>
            <a:endParaRPr lang="hr-HR" sz="2800" dirty="0"/>
          </a:p>
          <a:p>
            <a:pPr marL="0" indent="0">
              <a:buNone/>
            </a:pP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80728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Calibri" panose="020F0502020204030204" pitchFamily="34" charset="0"/>
              </a:rPr>
              <a:t>Čitanje i interpretacija slikovnice </a:t>
            </a:r>
            <a:r>
              <a:rPr lang="hr-HR" sz="3200" dirty="0" err="1" smtClean="0">
                <a:latin typeface="Calibri" panose="020F0502020204030204" pitchFamily="34" charset="0"/>
              </a:rPr>
              <a:t>Burrra</a:t>
            </a:r>
            <a:endParaRPr lang="hr-HR" sz="3200" dirty="0">
              <a:latin typeface="Calibri" panose="020F0502020204030204" pitchFamily="34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55" y="1135116"/>
            <a:ext cx="1671146" cy="151048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55" y="3037028"/>
            <a:ext cx="1797270" cy="145745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510" y="4893078"/>
            <a:ext cx="1639615" cy="164409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39"/>
          <a:stretch/>
        </p:blipFill>
        <p:spPr>
          <a:xfrm>
            <a:off x="3468415" y="873739"/>
            <a:ext cx="1639614" cy="15604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159" y="873739"/>
            <a:ext cx="1986456" cy="17743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298" y="2810195"/>
            <a:ext cx="1860331" cy="17000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7738" y="4743470"/>
            <a:ext cx="2033752" cy="188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7652" y="2356927"/>
            <a:ext cx="2261451" cy="22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8414" y="4830406"/>
            <a:ext cx="1781503" cy="170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Cilj projekta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Upoznavanje sa znamenitim osobama zavičaja</a:t>
            </a:r>
          </a:p>
          <a:p>
            <a:r>
              <a:rPr lang="hr-HR" sz="2800" dirty="0" smtClean="0"/>
              <a:t>Razvijanje interesa i radoznalosti kod učenika da nauče još više, da istražuju</a:t>
            </a:r>
          </a:p>
          <a:p>
            <a:r>
              <a:rPr lang="hr-HR" sz="2800" dirty="0" smtClean="0"/>
              <a:t>Poticanje svijesti o očuvanju zavičajnog identiteta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7056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		</a:t>
            </a:r>
            <a:endParaRPr lang="hr-HR" dirty="0">
              <a:latin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68424"/>
            <a:ext cx="4064000" cy="304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68424"/>
            <a:ext cx="4064000" cy="3048000"/>
          </a:xfrm>
          <a:prstGeom prst="rect">
            <a:avLst/>
          </a:prstGeom>
        </p:spPr>
      </p:pic>
      <p:pic>
        <p:nvPicPr>
          <p:cNvPr id="7" name="Rezervirano mjesto sadržaja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3643776"/>
            <a:ext cx="2438400" cy="3048000"/>
          </a:xfrm>
          <a:prstGeom prst="rect">
            <a:avLst/>
          </a:prstGeom>
        </p:spPr>
      </p:pic>
      <p:pic>
        <p:nvPicPr>
          <p:cNvPr id="8" name="Rezervirano mjesto sadržaja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3673655"/>
            <a:ext cx="221672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    Himna Male glagoljske akademije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dirty="0"/>
              <a:t>DOBRO, JEST, ŽIVJETI </a:t>
            </a:r>
          </a:p>
          <a:p>
            <a:pPr marL="0" indent="0" algn="ctr">
              <a:buNone/>
            </a:pPr>
            <a:r>
              <a:rPr lang="hr-HR" sz="2800" dirty="0" err="1" smtClean="0"/>
              <a:t>Glej</a:t>
            </a:r>
            <a:r>
              <a:rPr lang="hr-HR" sz="2800" dirty="0" smtClean="0"/>
              <a:t> ih</a:t>
            </a:r>
            <a:r>
              <a:rPr lang="hr-HR" sz="2800" dirty="0"/>
              <a:t>! Mali glagoljaši! </a:t>
            </a:r>
          </a:p>
          <a:p>
            <a:pPr marL="0" indent="0" algn="ctr">
              <a:buNone/>
            </a:pPr>
            <a:r>
              <a:rPr lang="hr-HR" sz="2800" dirty="0"/>
              <a:t>Klešu slova, tešu slova, </a:t>
            </a:r>
          </a:p>
          <a:p>
            <a:pPr marL="0" indent="0" algn="ctr">
              <a:buNone/>
            </a:pPr>
            <a:r>
              <a:rPr lang="hr-HR" sz="2800" dirty="0"/>
              <a:t>Pišu slova, crtaju hi…</a:t>
            </a:r>
          </a:p>
          <a:p>
            <a:pPr marL="0" indent="0" algn="ctr">
              <a:buNone/>
            </a:pPr>
            <a:r>
              <a:rPr lang="hr-HR" sz="2800" dirty="0"/>
              <a:t> Sako slovo </a:t>
            </a:r>
            <a:r>
              <a:rPr lang="hr-HR" sz="2800" dirty="0" err="1"/>
              <a:t>štorija</a:t>
            </a:r>
            <a:r>
              <a:rPr lang="hr-HR" sz="2800" dirty="0"/>
              <a:t> nova!</a:t>
            </a:r>
          </a:p>
          <a:p>
            <a:pPr marL="0" indent="0" algn="ctr">
              <a:buNone/>
            </a:pPr>
            <a:r>
              <a:rPr lang="hr-HR" sz="2800" dirty="0"/>
              <a:t> Sve bi, sve bi </a:t>
            </a:r>
            <a:r>
              <a:rPr lang="hr-HR" sz="2800" dirty="0" err="1"/>
              <a:t>stili</a:t>
            </a:r>
            <a:r>
              <a:rPr lang="hr-HR" sz="2800" dirty="0"/>
              <a:t> znati…</a:t>
            </a:r>
          </a:p>
          <a:p>
            <a:pPr marL="0" indent="0" algn="ctr">
              <a:buNone/>
            </a:pPr>
            <a:r>
              <a:rPr lang="hr-HR" sz="2800" dirty="0"/>
              <a:t> (Ča ni ura za </a:t>
            </a:r>
            <a:r>
              <a:rPr lang="hr-HR" sz="2800" dirty="0" err="1"/>
              <a:t>poć</a:t>
            </a:r>
            <a:r>
              <a:rPr lang="hr-HR" sz="2800" dirty="0"/>
              <a:t> spati</a:t>
            </a:r>
            <a:r>
              <a:rPr lang="hr-HR" sz="2800" dirty="0" smtClean="0"/>
              <a:t>?)…</a:t>
            </a:r>
            <a:endParaRPr lang="hr-HR" sz="2800" dirty="0"/>
          </a:p>
          <a:p>
            <a:pPr marL="0" indent="0" algn="ctr">
              <a:buNone/>
            </a:pP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           Bajka o potonulim zvonima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r-HR" sz="2800" dirty="0">
                <a:latin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Gledaj ga! Divan je!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U sjaju sunca, dvorac na hridi!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Deset je palača; crkva se vidi.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Nova nas pripovijest zacijelo </a:t>
            </a:r>
            <a:r>
              <a:rPr lang="hr-HR" sz="2800" dirty="0" err="1">
                <a:latin typeface="Calibri" panose="020F0502020204030204" pitchFamily="34" charset="0"/>
              </a:rPr>
              <a:t>čeka..</a:t>
            </a:r>
            <a:r>
              <a:rPr lang="hr-HR" sz="2800" dirty="0">
                <a:latin typeface="Calibri" panose="020F0502020204030204" pitchFamily="34" charset="0"/>
              </a:rPr>
              <a:t>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Možda i kraljević?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Kraljica </a:t>
            </a:r>
            <a:r>
              <a:rPr lang="hr-HR" sz="2800" dirty="0" err="1">
                <a:latin typeface="Calibri" panose="020F0502020204030204" pitchFamily="34" charset="0"/>
              </a:rPr>
              <a:t>neka..</a:t>
            </a:r>
            <a:r>
              <a:rPr lang="hr-HR" sz="2800" dirty="0">
                <a:latin typeface="Calibri" panose="020F0502020204030204" pitchFamily="34" charset="0"/>
              </a:rPr>
              <a:t>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O, počuj milinom kako li </a:t>
            </a:r>
            <a:r>
              <a:rPr lang="hr-HR" sz="2800" dirty="0" err="1">
                <a:latin typeface="Calibri" panose="020F0502020204030204" pitchFamily="34" charset="0"/>
              </a:rPr>
              <a:t>bruje..</a:t>
            </a:r>
            <a:r>
              <a:rPr lang="hr-HR" sz="2800" dirty="0">
                <a:latin typeface="Calibri" panose="020F0502020204030204" pitchFamily="34" charset="0"/>
              </a:rPr>
              <a:t>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To triju zvona pjesma se čuje.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Dolje u Luci brodice leže;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ribari skupljaju jedra i mreže.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Ti gledaš dok ptice s hridima zbore: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zeleno! modro!</a:t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More je! More! </a:t>
            </a:r>
            <a:r>
              <a:rPr lang="hr-HR" sz="2800" dirty="0" smtClean="0">
                <a:latin typeface="Calibri" panose="020F0502020204030204" pitchFamily="34" charset="0"/>
              </a:rPr>
              <a:t>…</a:t>
            </a:r>
            <a:r>
              <a:rPr lang="hr-HR" sz="2800" dirty="0"/>
              <a:t/>
            </a:r>
            <a:br>
              <a:rPr lang="hr-HR" sz="2800" dirty="0"/>
            </a:b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 smtClean="0"/>
              <a:t>                  Pekmez od dunja</a:t>
            </a:r>
            <a:endParaRPr lang="hr-HR" b="1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PŠ </a:t>
            </a:r>
            <a:r>
              <a:rPr lang="hr-HR" dirty="0" err="1" smtClean="0"/>
              <a:t>Juricani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Učiteljice: </a:t>
            </a:r>
            <a:r>
              <a:rPr lang="hr-HR" dirty="0" err="1" smtClean="0"/>
              <a:t>Marisa</a:t>
            </a:r>
            <a:r>
              <a:rPr lang="hr-HR" dirty="0" smtClean="0"/>
              <a:t> </a:t>
            </a:r>
            <a:r>
              <a:rPr lang="hr-HR" dirty="0" err="1" smtClean="0"/>
              <a:t>Kodilja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Ksenija Pavlović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Sara Majdak</a:t>
            </a:r>
          </a:p>
        </p:txBody>
      </p:sp>
    </p:spTree>
    <p:extLst>
      <p:ext uri="{BB962C8B-B14F-4D97-AF65-F5344CB8AC3E}">
        <p14:creationId xmlns:p14="http://schemas.microsoft.com/office/powerpoint/2010/main" val="3159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686800" cy="1076325"/>
          </a:xfrm>
        </p:spPr>
        <p:txBody>
          <a:bodyPr>
            <a:normAutofit/>
          </a:bodyPr>
          <a:lstStyle/>
          <a:p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1026" name="Picture 2" descr="C:\Users\Korisnik\AppData\Local\Temp\Rar$DIa0.775\IMG_511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490886"/>
            <a:ext cx="5256584" cy="36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risnik\AppData\Local\Temp\Rar$DIa0.817\IMG_515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096" y="4391353"/>
            <a:ext cx="2878486" cy="23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risnik\AppData\Local\Temp\Rar$DIa0.012\IMG_515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2683" y="4509120"/>
            <a:ext cx="3913928" cy="22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9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AppData\Local\Temp\Rar$DIa0.474\IMG_51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02" y="485723"/>
            <a:ext cx="3834172" cy="28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risnik\AppData\Local\Temp\Rar$DIa0.886\IMG_51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60032" y="485723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Korisnik\AppData\Local\Temp\Rar$DIa0.038\IMG_51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733950"/>
            <a:ext cx="3324122" cy="249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8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 smtClean="0"/>
              <a:t>                        Stare igre</a:t>
            </a:r>
            <a:endParaRPr lang="hr-HR" b="1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PŠ </a:t>
            </a:r>
            <a:r>
              <a:rPr lang="hr-HR" dirty="0" err="1" smtClean="0"/>
              <a:t>Petrovija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Učiteljice: Daniela </a:t>
            </a:r>
            <a:r>
              <a:rPr lang="hr-HR" dirty="0" err="1" smtClean="0"/>
              <a:t>Circota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Tanja Palić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6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Prikupljanje podataka o starim igrama izvršili su učenici PŠ Petrovije.</a:t>
            </a:r>
          </a:p>
          <a:p>
            <a:pPr marL="0" indent="0">
              <a:buNone/>
            </a:pPr>
            <a:r>
              <a:rPr lang="hr-HR" dirty="0" smtClean="0"/>
              <a:t>Stare igre su se uglavnom igrale prirodnim materijalima i na otvorenom prostoru.</a:t>
            </a:r>
          </a:p>
          <a:p>
            <a:pPr marL="0" indent="0">
              <a:buNone/>
            </a:pPr>
            <a:r>
              <a:rPr lang="hr-HR" dirty="0" smtClean="0"/>
              <a:t>U ovom dijelu prikaza ćemo vam igre koje se igraju kamenčićima. Stoga ćemo ih nazvati IGRE KAMENČIĆIMA.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Stare igre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85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dirty="0" smtClean="0"/>
              <a:t>Sudionik: Stelio</a:t>
            </a:r>
          </a:p>
          <a:p>
            <a:pPr marL="0" indent="0">
              <a:buNone/>
            </a:pPr>
            <a:r>
              <a:rPr lang="hr-HR" dirty="0" smtClean="0"/>
              <a:t>Kada: prije 60 godina</a:t>
            </a:r>
          </a:p>
          <a:p>
            <a:pPr marL="0" indent="0">
              <a:buNone/>
            </a:pPr>
            <a:r>
              <a:rPr lang="hr-HR" dirty="0" smtClean="0"/>
              <a:t>Opis igre: </a:t>
            </a:r>
          </a:p>
          <a:p>
            <a:pPr marL="0" indent="0">
              <a:buNone/>
            </a:pPr>
            <a:r>
              <a:rPr lang="hr-HR" dirty="0" smtClean="0"/>
              <a:t> - dva igrača</a:t>
            </a:r>
          </a:p>
          <a:p>
            <a:pPr marL="0" indent="0">
              <a:buNone/>
            </a:pPr>
            <a:r>
              <a:rPr lang="hr-HR" dirty="0" smtClean="0"/>
              <a:t> - svaki igrač po tri kamenčića</a:t>
            </a:r>
          </a:p>
          <a:p>
            <a:pPr marL="0" indent="0">
              <a:buNone/>
            </a:pPr>
            <a:r>
              <a:rPr lang="hr-HR" dirty="0" smtClean="0"/>
              <a:t>   (različitih veličina radi prepoznavanja)</a:t>
            </a:r>
          </a:p>
          <a:p>
            <a:pPr marL="0" indent="0">
              <a:buNone/>
            </a:pPr>
            <a:r>
              <a:rPr lang="hr-HR" dirty="0" smtClean="0"/>
              <a:t> - nacrtati kvadrat i crtama podijeliti na četiri dijela </a:t>
            </a:r>
          </a:p>
          <a:p>
            <a:pPr marL="0" indent="0">
              <a:buNone/>
            </a:pPr>
            <a:r>
              <a:rPr lang="hr-HR" dirty="0" smtClean="0"/>
              <a:t> - igrači naizmjenično stavljaju kamenčiće na vrhove i    točke dodira crta dok jedan od igrača ne posloži tri kamenčića u nizu (slično kao igra: mlin)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1.IGRA: TRIJA</a:t>
            </a: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6372200" y="2348880"/>
            <a:ext cx="1224136" cy="12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Straight Connector 5"/>
          <p:cNvCxnSpPr/>
          <p:nvPr/>
        </p:nvCxnSpPr>
        <p:spPr>
          <a:xfrm>
            <a:off x="6993295" y="2348880"/>
            <a:ext cx="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6372200" y="2960948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3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risnik\Downloads\29103927_1698553370202277_6033841684037500928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91013" cy="2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risnik\Downloads\29136345_1698553276868953_8681563497307308032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79680"/>
            <a:ext cx="3814764" cy="21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0653" y="2571284"/>
            <a:ext cx="3157537" cy="406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Korisnik\Downloads\29186902_1698553926868888_7211826831077408768_n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996951"/>
            <a:ext cx="3104966" cy="36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aktivnost</a:t>
            </a:r>
            <a:r>
              <a:rPr lang="hr-HR" dirty="0" smtClean="0"/>
              <a:t>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Upoznavanje s radom i likom znamenitih osoba zavičaja ( Fulvio Tomizza, Ivo  Balentović, Juraj Dobrila, Daniel Načinović, Mate Parlov)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Interpretacija izabranih djela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Izrada likovnih uradaka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Izrada plakata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Istraživački rad učenika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Pjevanje zavičajnih pjesama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Downloads\29133557_1698553960202218_7424470610362761216_n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863155"/>
            <a:ext cx="3826270" cy="52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Downloads\29103761_1698553403535607_3333923133219405824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321" y="620688"/>
            <a:ext cx="4656326" cy="229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Downloads\29103281_1698553893535558_1351990807824957440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8733" y="3717032"/>
            <a:ext cx="458785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1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628801"/>
            <a:ext cx="8928991" cy="449736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r-HR" dirty="0" smtClean="0"/>
              <a:t>Sudionik: Lidia</a:t>
            </a:r>
          </a:p>
          <a:p>
            <a:pPr marL="0" indent="0">
              <a:buNone/>
            </a:pPr>
            <a:r>
              <a:rPr lang="hr-HR" dirty="0" smtClean="0"/>
              <a:t>Kada: prije 60 godina</a:t>
            </a:r>
          </a:p>
          <a:p>
            <a:pPr marL="0" indent="0">
              <a:buNone/>
            </a:pPr>
            <a:r>
              <a:rPr lang="hr-HR" dirty="0" smtClean="0"/>
              <a:t>Opis igre: - dva igrača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svaki igrač po šest kamenčića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jedan kamenčić baciti u zrak. Za to vrijeme potrebno je pokupiti drugi   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kamenčić s poda i uhvatiti prvi kamenčić u trenutku padanja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kad igraču to uspije, na pod se stavljaju dva kamenčića koje treba 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                   pokupiti s poda prije nego bačeni kamenčić padne na tlo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to se isto ponavlja </a:t>
            </a:r>
            <a:r>
              <a:rPr lang="hr-HR" dirty="0"/>
              <a:t>s</a:t>
            </a:r>
            <a:r>
              <a:rPr lang="hr-HR" dirty="0" smtClean="0"/>
              <a:t> tri, četiri i pet kamenčića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igrači se tako izmjenjuju u igri</a:t>
            </a:r>
          </a:p>
          <a:p>
            <a:pPr marL="0" indent="0">
              <a:buNone/>
            </a:pPr>
            <a:r>
              <a:rPr lang="hr-HR" dirty="0" smtClean="0"/>
              <a:t>                  - pobjednik je onaj koji prvi uspije pokupiti svih pet kamenčića i uloviti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bačeni kamenčić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2.IGRA: MANETE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16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Users\Korisnik\Downloads\29178836_1699636500093964_6773093271796187136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27" y="703291"/>
            <a:ext cx="2132013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Korisnik\Downloads\29133249_1699636470093967_8333988398385594368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827" y="1844824"/>
            <a:ext cx="2016224" cy="35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orisnik\Downloads\29103320_1699636366760644_3054609783484055552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954" y="799381"/>
            <a:ext cx="2024307" cy="359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Korisnik\Downloads\29136570_1699636270093987_2537361254209552384_n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261" y="1856687"/>
            <a:ext cx="2079476" cy="36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Downloads\29103869_1699635663427381_766724968837808128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423004" cy="43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risnik\Downloads\29104065_1699635796760701_8065542819147677696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226825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risnik\Downloads\29132941_1699635690094045_4538676453478236160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143183"/>
            <a:ext cx="2448272" cy="43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orisnik\Downloads\29136865_1699635726760708_2206331808126074880_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48823" y="1988840"/>
            <a:ext cx="1875408" cy="33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Korisnik\Downloads\29178029_1699636156760665_5925488420892704768_n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2376264" cy="42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Korisnik\Downloads\29104063_1699635863427361_505223101882040320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836711"/>
            <a:ext cx="2612302" cy="464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Korisnik\Downloads\29133601_1699636040094010_3653770481623891968_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7" y="2052850"/>
            <a:ext cx="2495068" cy="44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 smtClean="0"/>
              <a:t>Sudionik: Mateova baka</a:t>
            </a:r>
          </a:p>
          <a:p>
            <a:pPr marL="0" indent="0">
              <a:buNone/>
            </a:pPr>
            <a:r>
              <a:rPr lang="hr-HR" dirty="0" smtClean="0"/>
              <a:t>Mjesto: Petrovija</a:t>
            </a:r>
          </a:p>
          <a:p>
            <a:pPr marL="0" indent="0">
              <a:buNone/>
            </a:pPr>
            <a:r>
              <a:rPr lang="hr-HR" dirty="0" smtClean="0"/>
              <a:t>Kada: prije 50 godina</a:t>
            </a:r>
          </a:p>
          <a:p>
            <a:pPr marL="0" indent="0">
              <a:buNone/>
            </a:pPr>
            <a:r>
              <a:rPr lang="hr-HR" dirty="0" smtClean="0"/>
              <a:t>Opis igre: - više igrača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- kamenčić i grana</a:t>
            </a:r>
          </a:p>
          <a:p>
            <a:pPr marL="0" indent="0">
              <a:buNone/>
            </a:pPr>
            <a:r>
              <a:rPr lang="hr-HR" dirty="0" smtClean="0"/>
              <a:t>- na terenu označiti početni položaj i na nekoliko metara </a:t>
            </a:r>
          </a:p>
          <a:p>
            <a:pPr marL="0" indent="0">
              <a:buNone/>
            </a:pPr>
            <a:r>
              <a:rPr lang="hr-HR" dirty="0" smtClean="0"/>
              <a:t>udaljenosti označiti crtu</a:t>
            </a:r>
          </a:p>
          <a:p>
            <a:pPr marL="0" indent="0">
              <a:buNone/>
            </a:pPr>
            <a:r>
              <a:rPr lang="hr-HR" dirty="0" smtClean="0"/>
              <a:t>- svaki igrač mora kamenčić baciti u zrak i granom udariti kamenčić</a:t>
            </a:r>
          </a:p>
          <a:p>
            <a:pPr marL="0" indent="0">
              <a:buNone/>
            </a:pPr>
            <a:r>
              <a:rPr lang="hr-HR" dirty="0" smtClean="0"/>
              <a:t>- pobjednik je onaj koji udarcem prebaci kamenčić preko zadane crte ili onaj koji baci kamenčić do najudaljenije točke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smtClean="0"/>
              <a:t>3. IGRA: BACANJE KAMENČIĆA GRANOM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801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orisnik\Downloads\29177871_1698553456868935_5565169063082065920_n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5" b="-1844"/>
          <a:stretch/>
        </p:blipFill>
        <p:spPr bwMode="auto">
          <a:xfrm>
            <a:off x="4716016" y="2060848"/>
            <a:ext cx="4099034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Downloads\29067324_1698553330202281_5822501861118181376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484784"/>
            <a:ext cx="3246339" cy="40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686800" cy="481136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hr-HR" sz="2000" dirty="0" smtClean="0"/>
              <a:t>Sudionik: Mirjana (Rebeccina teta)</a:t>
            </a:r>
          </a:p>
          <a:p>
            <a:pPr marL="0" indent="0">
              <a:buNone/>
            </a:pPr>
            <a:r>
              <a:rPr lang="hr-HR" sz="2000" dirty="0" smtClean="0"/>
              <a:t>Kada: prije 30 godina</a:t>
            </a:r>
          </a:p>
          <a:p>
            <a:pPr marL="0" indent="0">
              <a:buNone/>
            </a:pPr>
            <a:r>
              <a:rPr lang="hr-HR" sz="2000" dirty="0" smtClean="0"/>
              <a:t>Opis igre: više igrača, dvije ekipe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- svaka ekipa je na suprotoj strani igrališta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- svaka ekipa ima kapetana i drže se za ruke</a:t>
            </a:r>
          </a:p>
          <a:p>
            <a:pPr marL="0" indent="0">
              <a:buNone/>
            </a:pPr>
            <a:r>
              <a:rPr lang="hr-HR" sz="2000" dirty="0" smtClean="0"/>
              <a:t> - kapetan prve ekipe viče: Kapetane daj vojsku!</a:t>
            </a:r>
          </a:p>
          <a:p>
            <a:pPr marL="0" indent="0">
              <a:buNone/>
            </a:pPr>
            <a:r>
              <a:rPr lang="hr-HR" sz="2000" dirty="0" smtClean="0"/>
              <a:t> - kapetan suprotne ekipe odgovara: Ne dam!</a:t>
            </a:r>
          </a:p>
          <a:p>
            <a:pPr marL="0" indent="0">
              <a:buNone/>
            </a:pPr>
            <a:r>
              <a:rPr lang="hr-HR" sz="2000" dirty="0" smtClean="0"/>
              <a:t> -</a:t>
            </a:r>
            <a:r>
              <a:rPr lang="hr-HR" sz="2000" dirty="0"/>
              <a:t> kapetan prve ekipe </a:t>
            </a:r>
            <a:r>
              <a:rPr lang="hr-HR" sz="2000" dirty="0" smtClean="0"/>
              <a:t>viče: Pucat ću!, a prvi se učenik zaleti u protivničku ekipu</a:t>
            </a:r>
          </a:p>
          <a:p>
            <a:pPr marL="0" indent="0">
              <a:buNone/>
            </a:pPr>
            <a:r>
              <a:rPr lang="hr-HR" sz="2000" dirty="0" smtClean="0"/>
              <a:t>    s ciljem da razbije lanac </a:t>
            </a:r>
          </a:p>
          <a:p>
            <a:pPr marL="0" indent="0">
              <a:buNone/>
            </a:pPr>
            <a:r>
              <a:rPr lang="hr-HR" sz="2000" dirty="0" smtClean="0"/>
              <a:t> - ako učenik razbije lanac vraća se svojoj ekipi, a ako mu to ne uspije pripada 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protivničkoj ekipi </a:t>
            </a:r>
          </a:p>
          <a:p>
            <a:pPr marL="0" indent="0">
              <a:buNone/>
            </a:pPr>
            <a:r>
              <a:rPr lang="hr-HR" sz="2000" dirty="0" smtClean="0"/>
              <a:t>  - kapetani izmjenično uzvraćaju rečenicom : Kapetane predaj vojsku!  </a:t>
            </a:r>
          </a:p>
          <a:p>
            <a:pPr marL="0" indent="0">
              <a:buNone/>
            </a:pPr>
            <a:r>
              <a:rPr lang="hr-HR" sz="2000" dirty="0" smtClean="0"/>
              <a:t>Pobjednik je ona ekipa koja, nakon što su svi učenici pucali u suprotnu ekipu, ima više igrača</a:t>
            </a:r>
          </a:p>
          <a:p>
            <a:pPr>
              <a:buFontTx/>
              <a:buChar char="-"/>
            </a:pPr>
            <a:endParaRPr lang="hr-HR" sz="2400" dirty="0" smtClean="0"/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               </a:t>
            </a:r>
            <a:endParaRPr lang="hr-HR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936104"/>
          </a:xfrm>
        </p:spPr>
        <p:txBody>
          <a:bodyPr>
            <a:normAutofit/>
          </a:bodyPr>
          <a:lstStyle/>
          <a:p>
            <a:r>
              <a:rPr lang="hr-HR" dirty="0" smtClean="0"/>
              <a:t>4. igra: Kapetane predaj vojsku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46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orisnik\Downloads\29103609_1698553606868920_4798699752172552192_n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6274676" cy="19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orisnik\Downloads\29132911_1698553560202258_9137403898443595776_n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726" y="2358258"/>
            <a:ext cx="6053442" cy="20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orisnik\Downloads\29101008_1698553516868929_8437827431858962432_n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4653136"/>
            <a:ext cx="6756722" cy="19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i="1" dirty="0" smtClean="0"/>
              <a:t>                Pekmez od šljiva</a:t>
            </a:r>
            <a:endParaRPr lang="hr-HR" i="1" dirty="0"/>
          </a:p>
        </p:txBody>
      </p:sp>
      <p:sp>
        <p:nvSpPr>
          <p:cNvPr id="5" name="Podnaslov 4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hr-HR" dirty="0" smtClean="0"/>
              <a:t>PŠ Babići</a:t>
            </a:r>
          </a:p>
          <a:p>
            <a:pPr marL="0" indent="0" rtl="0">
              <a:buNone/>
            </a:pPr>
            <a:endParaRPr lang="hr-HR" dirty="0" smtClean="0"/>
          </a:p>
          <a:p>
            <a:pPr marL="0" indent="0" rtl="0">
              <a:buNone/>
            </a:pPr>
            <a:r>
              <a:rPr lang="hr-HR" dirty="0" smtClean="0"/>
              <a:t>Učiteljice: Karmen Lučić</a:t>
            </a:r>
          </a:p>
          <a:p>
            <a:pPr marL="0" indent="0" rtl="0">
              <a:buNone/>
            </a:pPr>
            <a:r>
              <a:rPr lang="hr-HR" dirty="0"/>
              <a:t> </a:t>
            </a:r>
            <a:r>
              <a:rPr lang="hr-HR" dirty="0" smtClean="0"/>
              <a:t>                Sanja Novak</a:t>
            </a:r>
          </a:p>
          <a:p>
            <a:pPr marL="0" indent="0" rtl="0">
              <a:buNone/>
            </a:pPr>
            <a:r>
              <a:rPr lang="hr-HR" dirty="0"/>
              <a:t> </a:t>
            </a:r>
            <a:r>
              <a:rPr lang="hr-HR" dirty="0" smtClean="0"/>
              <a:t>                Marina </a:t>
            </a:r>
            <a:r>
              <a:rPr lang="hr-HR" dirty="0" err="1" smtClean="0"/>
              <a:t>Jurišević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00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 err="1">
                <a:effectLst/>
                <a:latin typeface="Calibri" panose="020F0502020204030204" pitchFamily="34" charset="0"/>
              </a:rPr>
              <a:t>Fulvio</a:t>
            </a:r>
            <a:r>
              <a:rPr lang="hr-HR" sz="4000" dirty="0">
                <a:effectLst/>
                <a:latin typeface="Calibri" panose="020F0502020204030204" pitchFamily="34" charset="0"/>
              </a:rPr>
              <a:t> </a:t>
            </a:r>
            <a:r>
              <a:rPr lang="hr-HR" sz="4000" dirty="0" err="1">
                <a:effectLst/>
                <a:latin typeface="Calibri" panose="020F0502020204030204" pitchFamily="34" charset="0"/>
              </a:rPr>
              <a:t>Tomizza</a:t>
            </a:r>
            <a:r>
              <a:rPr lang="hr-HR" dirty="0">
                <a:effectLst/>
              </a:rPr>
              <a:t/>
            </a:r>
            <a:br>
              <a:rPr lang="hr-HR" dirty="0">
                <a:effectLst/>
              </a:rPr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96752"/>
            <a:ext cx="1781175" cy="257175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1124744"/>
            <a:ext cx="2381250" cy="19240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124744"/>
            <a:ext cx="1809750" cy="25336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446690"/>
            <a:ext cx="1743075" cy="26289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149080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456472" y="332656"/>
            <a:ext cx="8686800" cy="838200"/>
          </a:xfrm>
        </p:spPr>
        <p:txBody>
          <a:bodyPr rtlCol="0"/>
          <a:lstStyle/>
          <a:p>
            <a:pPr rtl="0"/>
            <a:r>
              <a:rPr lang="hr-HR" dirty="0" smtClean="0"/>
              <a:t>Zdravi život – kuhanje pekmeza</a:t>
            </a:r>
            <a:endParaRPr lang="hr-HR" dirty="0"/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hr-HR" dirty="0" smtClean="0"/>
              <a:t>Nabavili smo domaće šljive</a:t>
            </a:r>
          </a:p>
          <a:p>
            <a:pPr rtl="0"/>
            <a:r>
              <a:rPr lang="hr-HR" dirty="0" smtClean="0"/>
              <a:t>Porazgovarali smo o važnosti voća u našoj prehrani</a:t>
            </a:r>
          </a:p>
          <a:p>
            <a:pPr rtl="0"/>
            <a:r>
              <a:rPr lang="hr-HR" dirty="0" smtClean="0"/>
              <a:t>Od šljiva možemo svašta napraviti a najbolji je domaći pekmez kuhan na tradicionalni način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33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627993" y="332656"/>
            <a:ext cx="8610600" cy="882650"/>
          </a:xfrm>
        </p:spPr>
        <p:txBody>
          <a:bodyPr rtlCol="0"/>
          <a:lstStyle/>
          <a:p>
            <a:pPr rtl="0"/>
            <a:r>
              <a:rPr lang="hr-HR" dirty="0" smtClean="0"/>
              <a:t>Priprema:</a:t>
            </a:r>
            <a:endParaRPr lang="hr-HR" dirty="0"/>
          </a:p>
        </p:txBody>
      </p:sp>
      <p:sp>
        <p:nvSpPr>
          <p:cNvPr id="2" name="Rezervirano mjesto za tekst 1"/>
          <p:cNvSpPr>
            <a:spLocks noGrp="1"/>
          </p:cNvSpPr>
          <p:nvPr>
            <p:ph type="body" idx="1"/>
          </p:nvPr>
        </p:nvSpPr>
        <p:spPr>
          <a:xfrm>
            <a:off x="467544" y="5301208"/>
            <a:ext cx="4290556" cy="829840"/>
          </a:xfrm>
        </p:spPr>
        <p:txBody>
          <a:bodyPr rtlCol="0"/>
          <a:lstStyle/>
          <a:p>
            <a:pPr rtl="0"/>
            <a:r>
              <a:rPr lang="hr-HR" dirty="0" smtClean="0">
                <a:solidFill>
                  <a:schemeClr val="tx1"/>
                </a:solidFill>
              </a:rPr>
              <a:t>Nabavili smo domaće šljive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628800"/>
            <a:ext cx="3359944" cy="3359943"/>
          </a:xfrm>
        </p:spPr>
      </p:pic>
      <p:sp>
        <p:nvSpPr>
          <p:cNvPr id="4" name="Rezervirano mjesto za tekst 3"/>
          <p:cNvSpPr>
            <a:spLocks noGrp="1"/>
          </p:cNvSpPr>
          <p:nvPr>
            <p:ph type="body" sz="quarter" idx="3"/>
          </p:nvPr>
        </p:nvSpPr>
        <p:spPr>
          <a:xfrm>
            <a:off x="4860032" y="5445224"/>
            <a:ext cx="4148225" cy="674018"/>
          </a:xfrm>
        </p:spPr>
        <p:txBody>
          <a:bodyPr rtlCol="0">
            <a:normAutofit/>
          </a:bodyPr>
          <a:lstStyle/>
          <a:p>
            <a:pPr rtl="0"/>
            <a:r>
              <a:rPr lang="hr-HR" dirty="0" smtClean="0">
                <a:solidFill>
                  <a:schemeClr val="tx1"/>
                </a:solidFill>
              </a:rPr>
              <a:t>Učenici su vrijedno odvojili šljive od koštica….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199" y="1628800"/>
            <a:ext cx="4209682" cy="3384376"/>
          </a:xfrm>
        </p:spPr>
      </p:pic>
    </p:spTree>
    <p:extLst>
      <p:ext uri="{BB962C8B-B14F-4D97-AF65-F5344CB8AC3E}">
        <p14:creationId xmlns:p14="http://schemas.microsoft.com/office/powerpoint/2010/main" val="4108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hr-HR" dirty="0" smtClean="0"/>
              <a:t>A što dalje…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794169"/>
            <a:ext cx="5040560" cy="4507039"/>
          </a:xfrm>
        </p:spPr>
      </p:pic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sz="2000" dirty="0" smtClean="0"/>
              <a:t>Naravno...usitnjavanje šljiva radi lakšeg kuhanja…</a:t>
            </a:r>
          </a:p>
          <a:p>
            <a:pPr rtl="0"/>
            <a:endParaRPr lang="hr-HR" sz="2000" dirty="0"/>
          </a:p>
          <a:p>
            <a:pPr rtl="0"/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3143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692696"/>
            <a:ext cx="5867400" cy="4823352"/>
          </a:xfrm>
        </p:spPr>
        <p:txBody>
          <a:bodyPr rtlCol="0">
            <a:normAutofit/>
          </a:bodyPr>
          <a:lstStyle/>
          <a:p>
            <a:pPr rtl="0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Punjenje teglica: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7904" y="908720"/>
            <a:ext cx="4673237" cy="5016137"/>
          </a:xfrm>
        </p:spPr>
      </p:pic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467544" y="2852936"/>
            <a:ext cx="2664296" cy="2520280"/>
          </a:xfrm>
        </p:spPr>
        <p:txBody>
          <a:bodyPr rtlCol="0">
            <a:noAutofit/>
          </a:bodyPr>
          <a:lstStyle/>
          <a:p>
            <a:pPr rtl="0"/>
            <a:r>
              <a:rPr lang="hr-HR" sz="2000" dirty="0" smtClean="0"/>
              <a:t>Čiste i sterilizirane teglice učiteljica Marina iz talijanskog jezika  vrijedno je napunila vrućim, ukusnim i mirisnim pekmezom.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0555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Naša ljepotica: jedva čekamo degustaciju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706" y="1463040"/>
            <a:ext cx="3997234" cy="4564274"/>
          </a:xfrm>
        </p:spPr>
      </p:pic>
    </p:spTree>
    <p:extLst>
      <p:ext uri="{BB962C8B-B14F-4D97-AF65-F5344CB8AC3E}">
        <p14:creationId xmlns:p14="http://schemas.microsoft.com/office/powerpoint/2010/main" val="21665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idx="4294967295"/>
          </p:nvPr>
        </p:nvSpPr>
        <p:spPr>
          <a:xfrm>
            <a:off x="467544" y="1484784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hr-HR" sz="6600" b="1" dirty="0" smtClean="0">
                <a:solidFill>
                  <a:srgbClr val="00B050"/>
                </a:solidFill>
                <a:latin typeface="Juice ITC" panose="04040403040A02020202" pitchFamily="82" charset="0"/>
              </a:rPr>
              <a:t>SVEHRVATSKA SVEČANOST DANA KRUHA</a:t>
            </a:r>
            <a:br>
              <a:rPr lang="hr-HR" sz="6600" b="1" dirty="0" smtClean="0">
                <a:solidFill>
                  <a:srgbClr val="00B050"/>
                </a:solidFill>
                <a:latin typeface="Juice ITC" panose="04040403040A02020202" pitchFamily="82" charset="0"/>
              </a:rPr>
            </a:br>
            <a:r>
              <a:rPr lang="hr-HR" sz="6600" b="1" dirty="0">
                <a:solidFill>
                  <a:srgbClr val="00B050"/>
                </a:solidFill>
                <a:latin typeface="Juice ITC" panose="04040403040A02020202" pitchFamily="82" charset="0"/>
              </a:rPr>
              <a:t> </a:t>
            </a:r>
            <a:r>
              <a:rPr lang="hr-HR" sz="6600" b="1" dirty="0" smtClean="0">
                <a:solidFill>
                  <a:srgbClr val="00B050"/>
                </a:solidFill>
                <a:latin typeface="Juice ITC" panose="04040403040A02020202" pitchFamily="82" charset="0"/>
              </a:rPr>
              <a:t>   15. LISTOPAD 2017. MALINSKA, KRK</a:t>
            </a:r>
            <a:endParaRPr lang="hr-HR" sz="6600" b="1" dirty="0">
              <a:solidFill>
                <a:srgbClr val="00B050"/>
              </a:solidFill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 smtClean="0">
                <a:solidFill>
                  <a:srgbClr val="00B050"/>
                </a:solidFill>
                <a:latin typeface="Juice ITC" panose="04040403040A02020202" pitchFamily="82" charset="0"/>
              </a:rPr>
              <a:t>Ciljevi i zadaci:</a:t>
            </a:r>
            <a:endParaRPr lang="hr-HR" sz="4400" dirty="0">
              <a:solidFill>
                <a:srgbClr val="00B050"/>
              </a:solidFill>
              <a:latin typeface="Juice ITC" panose="04040403040A02020202" pitchFamily="82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514351" y="2063396"/>
            <a:ext cx="7796030" cy="331118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hr-HR" sz="8000" dirty="0"/>
              <a:t>upoznati djecu i učenike s nastajanjem kruha (od zrna do kruha)</a:t>
            </a:r>
          </a:p>
          <a:p>
            <a:r>
              <a:rPr lang="hr-HR" sz="8000" dirty="0"/>
              <a:t>približiti im blagovanje kruha i narodne običaje</a:t>
            </a:r>
          </a:p>
          <a:p>
            <a:r>
              <a:rPr lang="hr-HR" sz="8000" dirty="0"/>
              <a:t>poučiti mlade o kruhu kao izrazu životne i duhovne snage</a:t>
            </a:r>
          </a:p>
          <a:p>
            <a:r>
              <a:rPr lang="hr-HR" sz="8000" dirty="0"/>
              <a:t>upoznati učenike sa žetvenim i ostalim običajima</a:t>
            </a:r>
          </a:p>
          <a:p>
            <a:r>
              <a:rPr lang="hr-HR" sz="8000" dirty="0"/>
              <a:t>upoznati učenike s autohtonim i/ili starim vrstama voća i drugim plodovima zemlje (povrće, žitarice, gljive, ljekovito i začinsko bilje)</a:t>
            </a:r>
          </a:p>
          <a:p>
            <a:r>
              <a:rPr lang="hr-HR" sz="8000" dirty="0"/>
              <a:t>upoznati učenike sa zastupljenošću i načinima očuvanja pojedinih vrsta (izgled sjemena, način i vrijeme sadnje, vegetacijski ciklus)</a:t>
            </a:r>
          </a:p>
          <a:p>
            <a:r>
              <a:rPr lang="hr-HR" sz="8000" dirty="0"/>
              <a:t>upoznati učenike s razlikama između ekološki zdrave hrane i genetski modificiranih organizama</a:t>
            </a:r>
          </a:p>
          <a:p>
            <a:r>
              <a:rPr lang="hr-HR" sz="8000" dirty="0"/>
              <a:t>ukazati na važnost zdrave prehrane i prednosti ekološke poljoprivrede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414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6273">
            <a:off x="3580339" y="361932"/>
            <a:ext cx="1797573" cy="3234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53" y="1052736"/>
            <a:ext cx="2880320" cy="469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512" y="764704"/>
            <a:ext cx="3119100" cy="2339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860290"/>
            <a:ext cx="3816423" cy="2862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3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73" y="692696"/>
            <a:ext cx="3240000" cy="243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692696"/>
            <a:ext cx="3240000" cy="243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645024"/>
            <a:ext cx="3240000" cy="243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73" y="3645024"/>
            <a:ext cx="3240000" cy="243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3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96752"/>
            <a:ext cx="18225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772816"/>
            <a:ext cx="243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980728"/>
            <a:ext cx="2430000" cy="43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2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>
            <a:noAutofit/>
          </a:bodyPr>
          <a:lstStyle/>
          <a:p>
            <a:r>
              <a:rPr lang="vi-VN" sz="2800" b="1" dirty="0">
                <a:latin typeface="Calibri" panose="020F0502020204030204" pitchFamily="34" charset="0"/>
              </a:rPr>
              <a:t>Fulvio Tomizza</a:t>
            </a:r>
            <a:r>
              <a:rPr lang="vi-VN" sz="2800" dirty="0">
                <a:latin typeface="Calibri" panose="020F0502020204030204" pitchFamily="34" charset="0"/>
              </a:rPr>
              <a:t> (</a:t>
            </a:r>
            <a:r>
              <a:rPr lang="vi-VN" sz="2800" dirty="0">
                <a:latin typeface="Calibri" panose="020F0502020204030204" pitchFamily="34" charset="0"/>
                <a:hlinkClick r:id="rId2" tooltip="Juricani"/>
              </a:rPr>
              <a:t>Juricani</a:t>
            </a:r>
            <a:r>
              <a:rPr lang="vi-VN" sz="2800" dirty="0">
                <a:latin typeface="Calibri" panose="020F0502020204030204" pitchFamily="34" charset="0"/>
              </a:rPr>
              <a:t> kod </a:t>
            </a:r>
            <a:r>
              <a:rPr lang="vi-VN" sz="2800" dirty="0">
                <a:latin typeface="Calibri" panose="020F0502020204030204" pitchFamily="34" charset="0"/>
                <a:hlinkClick r:id="rId3" tooltip="Umag"/>
              </a:rPr>
              <a:t>Umaga</a:t>
            </a:r>
            <a:r>
              <a:rPr lang="vi-VN" sz="2800" dirty="0">
                <a:latin typeface="Calibri" panose="020F0502020204030204" pitchFamily="34" charset="0"/>
              </a:rPr>
              <a:t>, </a:t>
            </a:r>
            <a:r>
              <a:rPr lang="vi-VN" sz="2800" dirty="0">
                <a:latin typeface="Calibri" panose="020F0502020204030204" pitchFamily="34" charset="0"/>
                <a:hlinkClick r:id="rId4" tooltip="26. siječnja"/>
              </a:rPr>
              <a:t>26. siječnja</a:t>
            </a:r>
            <a:r>
              <a:rPr lang="vi-VN" sz="2800" dirty="0">
                <a:latin typeface="Calibri" panose="020F0502020204030204" pitchFamily="34" charset="0"/>
              </a:rPr>
              <a:t> </a:t>
            </a:r>
            <a:r>
              <a:rPr lang="vi-VN" sz="2800" dirty="0">
                <a:latin typeface="Calibri" panose="020F0502020204030204" pitchFamily="34" charset="0"/>
                <a:hlinkClick r:id="rId5" tooltip="1935"/>
              </a:rPr>
              <a:t>1935</a:t>
            </a:r>
            <a:r>
              <a:rPr lang="vi-VN" sz="2800" dirty="0">
                <a:latin typeface="Calibri" panose="020F0502020204030204" pitchFamily="34" charset="0"/>
              </a:rPr>
              <a:t>. – </a:t>
            </a:r>
            <a:r>
              <a:rPr lang="vi-VN" sz="2800" dirty="0">
                <a:latin typeface="Calibri" panose="020F0502020204030204" pitchFamily="34" charset="0"/>
                <a:hlinkClick r:id="rId6" tooltip="Trst"/>
              </a:rPr>
              <a:t>Trst</a:t>
            </a:r>
            <a:r>
              <a:rPr lang="vi-VN" sz="2800" dirty="0">
                <a:latin typeface="Calibri" panose="020F0502020204030204" pitchFamily="34" charset="0"/>
              </a:rPr>
              <a:t>, </a:t>
            </a:r>
            <a:r>
              <a:rPr lang="vi-VN" sz="2800" dirty="0">
                <a:latin typeface="Calibri" panose="020F0502020204030204" pitchFamily="34" charset="0"/>
                <a:hlinkClick r:id="rId7" tooltip="21. svibnja"/>
              </a:rPr>
              <a:t>21. svibnja</a:t>
            </a:r>
            <a:r>
              <a:rPr lang="vi-VN" sz="2800" dirty="0">
                <a:latin typeface="Calibri" panose="020F0502020204030204" pitchFamily="34" charset="0"/>
              </a:rPr>
              <a:t> </a:t>
            </a:r>
            <a:r>
              <a:rPr lang="vi-VN" sz="2800" dirty="0">
                <a:latin typeface="Calibri" panose="020F0502020204030204" pitchFamily="34" charset="0"/>
                <a:hlinkClick r:id="rId8" tooltip="1999"/>
              </a:rPr>
              <a:t>1999</a:t>
            </a:r>
            <a:r>
              <a:rPr lang="vi-VN" sz="2800" dirty="0">
                <a:latin typeface="Calibri" panose="020F0502020204030204" pitchFamily="34" charset="0"/>
              </a:rPr>
              <a:t>.), </a:t>
            </a:r>
            <a:r>
              <a:rPr lang="vi-VN" sz="2800" dirty="0">
                <a:latin typeface="Calibri" panose="020F0502020204030204" pitchFamily="34" charset="0"/>
                <a:hlinkClick r:id="rId9" tooltip="Italija"/>
              </a:rPr>
              <a:t>talijanski</a:t>
            </a:r>
            <a:r>
              <a:rPr lang="vi-VN" sz="2800" dirty="0">
                <a:latin typeface="Calibri" panose="020F0502020204030204" pitchFamily="34" charset="0"/>
              </a:rPr>
              <a:t> književnik, </a:t>
            </a:r>
            <a:r>
              <a:rPr lang="vi-VN" sz="2800" dirty="0" smtClean="0">
                <a:latin typeface="Calibri" panose="020F0502020204030204" pitchFamily="34" charset="0"/>
              </a:rPr>
              <a:t>koji </a:t>
            </a:r>
            <a:r>
              <a:rPr lang="vi-VN" sz="2800" dirty="0">
                <a:latin typeface="Calibri" panose="020F0502020204030204" pitchFamily="34" charset="0"/>
              </a:rPr>
              <a:t>je uvijek isticao svoje </a:t>
            </a:r>
            <a:r>
              <a:rPr lang="vi-VN" sz="2800" dirty="0" smtClean="0">
                <a:latin typeface="Calibri" panose="020F0502020204030204" pitchFamily="34" charset="0"/>
                <a:hlinkClick r:id="rId10" tooltip="Istra"/>
              </a:rPr>
              <a:t>istarsko</a:t>
            </a:r>
            <a:r>
              <a:rPr lang="hr-HR" sz="2800" dirty="0" smtClean="0">
                <a:latin typeface="Calibri" panose="020F0502020204030204" pitchFamily="34" charset="0"/>
              </a:rPr>
              <a:t> </a:t>
            </a:r>
            <a:r>
              <a:rPr lang="vi-VN" sz="2800" dirty="0" smtClean="0">
                <a:latin typeface="Calibri" panose="020F0502020204030204" pitchFamily="34" charset="0"/>
              </a:rPr>
              <a:t>podrijetlo</a:t>
            </a:r>
            <a:r>
              <a:rPr lang="hr-HR" sz="2800" dirty="0" smtClean="0">
                <a:latin typeface="Calibri" panose="020F0502020204030204" pitchFamily="34" charset="0"/>
              </a:rPr>
              <a:t>. </a:t>
            </a:r>
            <a:r>
              <a:rPr lang="vi-VN" sz="2800" dirty="0" smtClean="0">
                <a:latin typeface="Calibri" panose="020F0502020204030204" pitchFamily="34" charset="0"/>
              </a:rPr>
              <a:t>Pokopan </a:t>
            </a:r>
            <a:r>
              <a:rPr lang="vi-VN" sz="2800" dirty="0">
                <a:latin typeface="Calibri" panose="020F0502020204030204" pitchFamily="34" charset="0"/>
              </a:rPr>
              <a:t>je u rodnoj župi </a:t>
            </a:r>
            <a:r>
              <a:rPr lang="vi-VN" sz="2800" dirty="0">
                <a:latin typeface="Calibri" panose="020F0502020204030204" pitchFamily="34" charset="0"/>
                <a:hlinkClick r:id="rId11" tooltip="Materada"/>
              </a:rPr>
              <a:t>Materadi</a:t>
            </a:r>
            <a:r>
              <a:rPr lang="vi-VN" sz="2800" dirty="0" smtClean="0">
                <a:latin typeface="Calibri" panose="020F0502020204030204" pitchFamily="34" charset="0"/>
              </a:rPr>
              <a:t>.</a:t>
            </a:r>
            <a:endParaRPr lang="hr-HR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275" y="1268720"/>
            <a:ext cx="2430000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54" y="908720"/>
            <a:ext cx="2160000" cy="51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908720"/>
            <a:ext cx="2835000" cy="50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1" y="764704"/>
            <a:ext cx="2592288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745308"/>
            <a:ext cx="2736304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6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92696"/>
            <a:ext cx="3325532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692696"/>
            <a:ext cx="3528392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36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908720"/>
            <a:ext cx="3253524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17043"/>
            <a:ext cx="2736304" cy="54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9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620688"/>
            <a:ext cx="7543800" cy="565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81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-HR" b="1" i="1" dirty="0" smtClean="0"/>
              <a:t>KOZA</a:t>
            </a:r>
            <a:endParaRPr lang="hr-HR" b="1" i="1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b="1" i="1" dirty="0"/>
              <a:t>Posjet maloj farmi koza u </a:t>
            </a:r>
            <a:r>
              <a:rPr lang="hr-HR" b="1" i="1" dirty="0" err="1" smtClean="0"/>
              <a:t>Zakinjima</a:t>
            </a:r>
            <a:endParaRPr lang="hr-HR" b="1" i="1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/>
              <a:t>Posjetili smo malu farmu u </a:t>
            </a:r>
            <a:r>
              <a:rPr lang="hr-HR" dirty="0" err="1" smtClean="0"/>
              <a:t>Zakinjima</a:t>
            </a:r>
            <a:r>
              <a:rPr lang="hr-HR" dirty="0" smtClean="0"/>
              <a:t>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Dočekao nas je gazda </a:t>
            </a:r>
            <a:r>
              <a:rPr lang="hr-HR" dirty="0" smtClean="0"/>
              <a:t>Branko.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Upoznao nas je sa stanovnicima male </a:t>
            </a:r>
            <a:r>
              <a:rPr lang="hr-HR" dirty="0" smtClean="0"/>
              <a:t>farme, </a:t>
            </a:r>
            <a:r>
              <a:rPr lang="hr-HR" dirty="0"/>
              <a:t>a to su koze</a:t>
            </a:r>
            <a:r>
              <a:rPr lang="hr-HR" dirty="0" smtClean="0"/>
              <a:t>, jarci </a:t>
            </a:r>
            <a:r>
              <a:rPr lang="hr-HR" dirty="0"/>
              <a:t>i </a:t>
            </a:r>
            <a:r>
              <a:rPr lang="hr-HR" dirty="0" smtClean="0"/>
              <a:t>magarci.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66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6264275" y="1319213"/>
            <a:ext cx="2879725" cy="2103437"/>
          </a:xfrm>
        </p:spPr>
        <p:txBody>
          <a:bodyPr rtlCol="0"/>
          <a:lstStyle/>
          <a:p>
            <a:pPr rtl="0"/>
            <a:r>
              <a:rPr lang="hr-HR" dirty="0" smtClean="0"/>
              <a:t>Posjet jarcima</a:t>
            </a:r>
            <a:endParaRPr lang="hr-HR" dirty="0"/>
          </a:p>
        </p:txBody>
      </p:sp>
      <p:pic>
        <p:nvPicPr>
          <p:cNvPr id="9" name="Rezervirano mjesto za sliku 8" descr="Troje male djece u kabanicama drži se za ruke u igri na otvorenom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628800"/>
            <a:ext cx="4132262" cy="3005138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92" y="1628800"/>
            <a:ext cx="3726042" cy="38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Glavne face na farmi</a:t>
            </a:r>
            <a:endParaRPr lang="hr-HR" dirty="0"/>
          </a:p>
        </p:txBody>
      </p:sp>
      <p:pic>
        <p:nvPicPr>
          <p:cNvPr id="2" name="Rezervirano mjesto slike 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139429" y="1711127"/>
            <a:ext cx="2571750" cy="2951560"/>
          </a:xfrm>
        </p:spPr>
      </p:pic>
      <p:sp>
        <p:nvSpPr>
          <p:cNvPr id="7" name="Rezervirano mjesto za tekst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hr-HR" dirty="0" smtClean="0"/>
              <a:t>Jarac Rođo</a:t>
            </a:r>
            <a:endParaRPr lang="hr-HR" dirty="0"/>
          </a:p>
        </p:txBody>
      </p:sp>
      <p:pic>
        <p:nvPicPr>
          <p:cNvPr id="3" name="Rezervirano mjesto slike 2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458918" y="1731313"/>
            <a:ext cx="2613314" cy="2952750"/>
          </a:xfrm>
        </p:spPr>
      </p:pic>
      <p:sp>
        <p:nvSpPr>
          <p:cNvPr id="10" name="Rezervirano mjesto za tekst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r>
              <a:rPr lang="hr-HR" dirty="0" smtClean="0"/>
              <a:t>Jarac Šojke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04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Mužnja koza</a:t>
            </a:r>
            <a:endParaRPr lang="hr-HR" dirty="0"/>
          </a:p>
        </p:txBody>
      </p:sp>
      <p:pic>
        <p:nvPicPr>
          <p:cNvPr id="2" name="Rezervirano mjesto slike 1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1412776"/>
            <a:ext cx="2535314" cy="3456384"/>
          </a:xfrm>
        </p:spPr>
      </p:pic>
      <p:sp>
        <p:nvSpPr>
          <p:cNvPr id="9" name="Rezervirano mjesto za tekst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hr-HR" dirty="0" smtClean="0"/>
              <a:t>Pozdrav s lijepih jasla</a:t>
            </a:r>
            <a:endParaRPr lang="hr-HR" dirty="0"/>
          </a:p>
        </p:txBody>
      </p:sp>
      <p:pic>
        <p:nvPicPr>
          <p:cNvPr id="3" name="Rezervirano mjesto slike 2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9872" y="1484784"/>
            <a:ext cx="2448272" cy="3337133"/>
          </a:xfrm>
        </p:spPr>
      </p:pic>
      <p:sp>
        <p:nvSpPr>
          <p:cNvPr id="13" name="Rezervirano mjesto za tekst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hr-HR" dirty="0" smtClean="0"/>
              <a:t>Demonstracija mužnje</a:t>
            </a:r>
            <a:endParaRPr lang="hr-HR" dirty="0"/>
          </a:p>
        </p:txBody>
      </p:sp>
      <p:pic>
        <p:nvPicPr>
          <p:cNvPr id="4" name="Rezervirano mjesto slike 3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8" y="1412776"/>
            <a:ext cx="2520280" cy="3435282"/>
          </a:xfrm>
        </p:spPr>
      </p:pic>
      <p:sp>
        <p:nvSpPr>
          <p:cNvPr id="14" name="Rezervirano mjesto za tekst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r>
              <a:rPr lang="hr-HR" dirty="0" smtClean="0"/>
              <a:t>Probali smo kako nam ide mužnja….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688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 idx="4294967295"/>
          </p:nvPr>
        </p:nvSpPr>
        <p:spPr>
          <a:xfrm>
            <a:off x="6660232" y="908720"/>
            <a:ext cx="2305050" cy="1885950"/>
          </a:xfrm>
        </p:spPr>
        <p:txBody>
          <a:bodyPr rtlCol="0">
            <a:normAutofit/>
          </a:bodyPr>
          <a:lstStyle/>
          <a:p>
            <a:pPr rtl="0"/>
            <a:r>
              <a:rPr lang="hr-HR" sz="2400" dirty="0" smtClean="0"/>
              <a:t>Degustacija</a:t>
            </a:r>
            <a:br>
              <a:rPr lang="hr-HR" sz="2400" dirty="0" smtClean="0"/>
            </a:br>
            <a:r>
              <a:rPr lang="hr-HR" sz="2400" dirty="0" smtClean="0"/>
              <a:t>     mlijeka</a:t>
            </a:r>
            <a:endParaRPr lang="hr-HR" sz="2400" dirty="0"/>
          </a:p>
        </p:txBody>
      </p:sp>
      <p:pic>
        <p:nvPicPr>
          <p:cNvPr id="2" name="Rezervirano mjesto slike 1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83568" y="1052736"/>
            <a:ext cx="2914650" cy="4572000"/>
          </a:xfrm>
        </p:spPr>
      </p:pic>
      <p:pic>
        <p:nvPicPr>
          <p:cNvPr id="3" name="Rezervirano mjesto slike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211960" y="1052736"/>
            <a:ext cx="2244725" cy="2305050"/>
          </a:xfrm>
        </p:spPr>
      </p:pic>
      <p:pic>
        <p:nvPicPr>
          <p:cNvPr id="4" name="Rezervirano mjesto slike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211960" y="3573016"/>
            <a:ext cx="2244725" cy="2305050"/>
          </a:xfrm>
        </p:spPr>
      </p:pic>
      <p:sp>
        <p:nvSpPr>
          <p:cNvPr id="10" name="Rezervirano mjesto za tekst 9"/>
          <p:cNvSpPr>
            <a:spLocks noGrp="1"/>
          </p:cNvSpPr>
          <p:nvPr>
            <p:ph type="body" sz="half" idx="4294967295"/>
          </p:nvPr>
        </p:nvSpPr>
        <p:spPr>
          <a:xfrm>
            <a:off x="6732240" y="2924944"/>
            <a:ext cx="2016125" cy="3248025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hr-HR" sz="2000" dirty="0" smtClean="0"/>
              <a:t>Nakon mužnje valja i probati mlijeko…svježije ne može biti…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5585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</a:rPr>
              <a:t>Aktivnosti:</a:t>
            </a:r>
            <a:endParaRPr lang="hr-HR" dirty="0">
              <a:latin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Istraživački rad učenika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Čitanje ulomaka iz njegovih djela: </a:t>
            </a:r>
          </a:p>
          <a:p>
            <a:pPr marL="0" indent="0">
              <a:buNone/>
            </a:pPr>
            <a:r>
              <a:rPr lang="hr-HR" sz="2800" dirty="0">
                <a:latin typeface="Calibri" panose="020F0502020204030204" pitchFamily="34" charset="0"/>
              </a:rPr>
              <a:t> </a:t>
            </a:r>
            <a:r>
              <a:rPr lang="hr-HR" sz="2800" dirty="0" smtClean="0">
                <a:latin typeface="Calibri" panose="020F0502020204030204" pitchFamily="34" charset="0"/>
              </a:rPr>
              <a:t>    Bolji život i Zlo dolazi sa Sjevera i interpretacija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Crtanje portreta</a:t>
            </a:r>
          </a:p>
          <a:p>
            <a:r>
              <a:rPr lang="hr-HR" sz="2800" dirty="0" smtClean="0">
                <a:latin typeface="Calibri" panose="020F0502020204030204" pitchFamily="34" charset="0"/>
              </a:rPr>
              <a:t>Ilustriranje naslovnica najpoznatijih njegovih djela </a:t>
            </a:r>
            <a:endParaRPr lang="hr-HR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7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se pravi sir</a:t>
            </a:r>
            <a:endParaRPr lang="hr-HR" dirty="0"/>
          </a:p>
        </p:txBody>
      </p:sp>
      <p:pic>
        <p:nvPicPr>
          <p:cNvPr id="9" name="Rezervirano mjesto slike 8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937023" y="1824039"/>
            <a:ext cx="2035969" cy="277653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U mlijeko smo stavili malo soli i sirilo</a:t>
            </a:r>
            <a:endParaRPr lang="hr-HR" dirty="0"/>
          </a:p>
        </p:txBody>
      </p:sp>
      <p:pic>
        <p:nvPicPr>
          <p:cNvPr id="10" name="Rezervirano mjesto slike 9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540919" y="1824039"/>
            <a:ext cx="2037160" cy="2776537"/>
          </a:xfrm>
        </p:spPr>
      </p:pic>
      <p:sp>
        <p:nvSpPr>
          <p:cNvPr id="6" name="Rezervirano mjesto teksta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hr-HR" dirty="0" smtClean="0"/>
              <a:t>Prekrili smo krpom i tako ćemo pustiti da stoji 24 sata</a:t>
            </a:r>
            <a:endParaRPr lang="hr-HR" dirty="0"/>
          </a:p>
        </p:txBody>
      </p:sp>
      <p:pic>
        <p:nvPicPr>
          <p:cNvPr id="11" name="Rezervirano mjesto slike 10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797947" y="2195117"/>
            <a:ext cx="2774950" cy="2035969"/>
          </a:xfrm>
        </p:spPr>
      </p:pic>
      <p:sp>
        <p:nvSpPr>
          <p:cNvPr id="8" name="Rezervirano mjesto teksta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hr-HR" dirty="0" smtClean="0"/>
              <a:t>Naš sir se cijedi…još malo pa gotov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46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r>
              <a:rPr lang="hr-HR" dirty="0" smtClean="0"/>
              <a:t>Napokon i degustacija</a:t>
            </a:r>
            <a:endParaRPr lang="hr-HR" dirty="0"/>
          </a:p>
        </p:txBody>
      </p:sp>
      <p:pic>
        <p:nvPicPr>
          <p:cNvPr id="9" name="Rezervirano mjesto slike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560" y="1530638"/>
            <a:ext cx="2448272" cy="333751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4294967295"/>
          </p:nvPr>
        </p:nvSpPr>
        <p:spPr>
          <a:xfrm>
            <a:off x="755576" y="5229200"/>
            <a:ext cx="20574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smtClean="0"/>
              <a:t>Degustacija sira, sirutke, kefira i jogurta.</a:t>
            </a:r>
            <a:endParaRPr lang="hr-HR" sz="2000" dirty="0"/>
          </a:p>
        </p:txBody>
      </p:sp>
      <p:pic>
        <p:nvPicPr>
          <p:cNvPr id="10" name="Rezervirano mjesto slike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975251" y="2001413"/>
            <a:ext cx="3337512" cy="2448272"/>
          </a:xfrm>
        </p:spPr>
      </p:pic>
      <p:sp>
        <p:nvSpPr>
          <p:cNvPr id="6" name="Rezervirano mjesto teksta 5"/>
          <p:cNvSpPr>
            <a:spLocks noGrp="1"/>
          </p:cNvSpPr>
          <p:nvPr>
            <p:ph type="body" sz="half" idx="4294967295"/>
          </p:nvPr>
        </p:nvSpPr>
        <p:spPr>
          <a:xfrm>
            <a:off x="3851920" y="5301208"/>
            <a:ext cx="20574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smtClean="0"/>
              <a:t>Ne znamo što je ukusnije.</a:t>
            </a:r>
            <a:endParaRPr lang="hr-HR" sz="2000" dirty="0"/>
          </a:p>
        </p:txBody>
      </p:sp>
      <p:pic>
        <p:nvPicPr>
          <p:cNvPr id="11" name="Rezervirano mjesto slike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849070" y="2007913"/>
            <a:ext cx="3384376" cy="2482134"/>
          </a:xfrm>
        </p:spPr>
      </p:pic>
      <p:sp>
        <p:nvSpPr>
          <p:cNvPr id="8" name="Rezervirano mjesto teksta 7"/>
          <p:cNvSpPr>
            <a:spLocks noGrp="1"/>
          </p:cNvSpPr>
          <p:nvPr>
            <p:ph type="body" sz="half" idx="4294967295"/>
          </p:nvPr>
        </p:nvSpPr>
        <p:spPr>
          <a:xfrm>
            <a:off x="6660232" y="5301208"/>
            <a:ext cx="2123728" cy="858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smtClean="0"/>
              <a:t>Domaće je domaće.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7310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i="1" cap="none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IGRE UŽEG ZAVIČAJA</a:t>
            </a:r>
            <a:endParaRPr lang="hr-HR" sz="3600" b="1" i="1" cap="none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600" b="1" dirty="0" smtClean="0">
              <a:latin typeface="Cambria" pitchFamily="18" charset="0"/>
              <a:ea typeface="Batang" pitchFamily="18" charset="-127"/>
            </a:endParaRPr>
          </a:p>
          <a:p>
            <a:endParaRPr lang="hr-HR" sz="2600" b="1" dirty="0" smtClean="0">
              <a:latin typeface="Cambria" pitchFamily="18" charset="0"/>
              <a:ea typeface="Batang" pitchFamily="18" charset="-127"/>
            </a:endParaRPr>
          </a:p>
          <a:p>
            <a:pPr marL="0" indent="0">
              <a:buNone/>
            </a:pPr>
            <a:r>
              <a:rPr lang="hr-HR" sz="3500" dirty="0" smtClean="0">
                <a:latin typeface="Calibri" panose="020F0502020204030204" pitchFamily="34" charset="0"/>
                <a:ea typeface="Batang" pitchFamily="18" charset="-127"/>
              </a:rPr>
              <a:t>PŠ </a:t>
            </a:r>
            <a:r>
              <a:rPr lang="hr-HR" sz="3500" dirty="0" err="1" smtClean="0">
                <a:latin typeface="Calibri" panose="020F0502020204030204" pitchFamily="34" charset="0"/>
                <a:ea typeface="Batang" pitchFamily="18" charset="-127"/>
              </a:rPr>
              <a:t>Bašanija</a:t>
            </a:r>
            <a:endParaRPr lang="hr-HR" sz="3500" dirty="0" smtClean="0">
              <a:latin typeface="Calibri" panose="020F0502020204030204" pitchFamily="34" charset="0"/>
              <a:ea typeface="Batang" pitchFamily="18" charset="-127"/>
            </a:endParaRPr>
          </a:p>
          <a:p>
            <a:pPr marL="0" indent="0">
              <a:buNone/>
            </a:pPr>
            <a:endParaRPr lang="hr-HR" sz="3500" dirty="0">
              <a:latin typeface="Calibri" panose="020F0502020204030204" pitchFamily="34" charset="0"/>
              <a:ea typeface="Batang" pitchFamily="18" charset="-127"/>
            </a:endParaRPr>
          </a:p>
          <a:p>
            <a:pPr marL="0" indent="0">
              <a:buNone/>
            </a:pPr>
            <a:r>
              <a:rPr lang="hr-HR" sz="3500" dirty="0" smtClean="0">
                <a:latin typeface="Calibri" panose="020F0502020204030204" pitchFamily="34" charset="0"/>
                <a:ea typeface="Batang" pitchFamily="18" charset="-127"/>
              </a:rPr>
              <a:t>Učiteljice: Barbara Lakošeljac-Dokoza    </a:t>
            </a:r>
          </a:p>
          <a:p>
            <a:pPr marL="0" indent="0">
              <a:buNone/>
            </a:pPr>
            <a:r>
              <a:rPr lang="hr-HR" sz="3500" dirty="0" smtClean="0">
                <a:latin typeface="Calibri" panose="020F0502020204030204" pitchFamily="34" charset="0"/>
                <a:ea typeface="Batang" pitchFamily="18" charset="-127"/>
              </a:rPr>
              <a:t>                   Marina Sarić  </a:t>
            </a:r>
          </a:p>
          <a:p>
            <a:endParaRPr lang="hr-HR" sz="1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Cilj projekta:</a:t>
            </a:r>
            <a:endParaRPr lang="hr-HR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7457256" cy="4857403"/>
          </a:xfrm>
        </p:spPr>
        <p:txBody>
          <a:bodyPr>
            <a:noAutofit/>
          </a:bodyPr>
          <a:lstStyle/>
          <a:p>
            <a:r>
              <a:rPr lang="vi-VN" sz="2400" dirty="0"/>
              <a:t>- stjecanje znanja o kulturnoj baštini, poticanje svijesti o očuvanju istarskog zavičajnog  identiteta, tradicijske  kulture i baštine</a:t>
            </a:r>
          </a:p>
          <a:p>
            <a:r>
              <a:rPr lang="vi-VN" sz="2400" dirty="0"/>
              <a:t>- upoznavanje s tradicionalnim igrama našega zavičaja, igrama naših roditelja, djedova i baka, pradjedova i prabaka</a:t>
            </a:r>
          </a:p>
          <a:p>
            <a:r>
              <a:rPr lang="vi-VN" sz="2400" dirty="0"/>
              <a:t>-  razvijanje interesa i radoznalosti kod učenika da nauče još više, da istražuju</a:t>
            </a:r>
          </a:p>
          <a:p>
            <a:r>
              <a:rPr lang="vi-VN" sz="2400" dirty="0"/>
              <a:t>-  učenje novim vještinama </a:t>
            </a:r>
          </a:p>
          <a:p>
            <a:r>
              <a:rPr lang="vi-VN" sz="2400" dirty="0"/>
              <a:t>- naučiti ih </a:t>
            </a:r>
            <a:r>
              <a:rPr lang="vi-VN" sz="2400" dirty="0" smtClean="0"/>
              <a:t>kultur</a:t>
            </a:r>
            <a:r>
              <a:rPr lang="hr-HR" sz="2400" dirty="0" smtClean="0"/>
              <a:t>i</a:t>
            </a:r>
            <a:r>
              <a:rPr lang="vi-VN" sz="2400" dirty="0" smtClean="0"/>
              <a:t> </a:t>
            </a:r>
            <a:r>
              <a:rPr lang="vi-VN" sz="2400" dirty="0"/>
              <a:t>ponašanja u određenim životnim situacijama</a:t>
            </a:r>
          </a:p>
          <a:p>
            <a:r>
              <a:rPr lang="vi-VN" sz="2400" dirty="0"/>
              <a:t>- usporediti tradicionalne igre s onima danas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6507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5576" y="420270"/>
            <a:ext cx="7467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>
                <a:latin typeface="Calibri" panose="020F0502020204030204" pitchFamily="34" charset="0"/>
              </a:rPr>
              <a:t>    U </a:t>
            </a:r>
            <a:r>
              <a:rPr lang="hr-HR" sz="2800" dirty="0">
                <a:latin typeface="Calibri" panose="020F0502020204030204" pitchFamily="34" charset="0"/>
              </a:rPr>
              <a:t>svijetu u </a:t>
            </a:r>
            <a:r>
              <a:rPr lang="hr-HR" sz="2800" dirty="0" smtClean="0">
                <a:latin typeface="Calibri" panose="020F0502020204030204" pitchFamily="34" charset="0"/>
              </a:rPr>
              <a:t>kojem je </a:t>
            </a:r>
            <a:r>
              <a:rPr lang="hr-HR" sz="2800" dirty="0">
                <a:latin typeface="Calibri" panose="020F0502020204030204" pitchFamily="34" charset="0"/>
              </a:rPr>
              <a:t>tehnologija </a:t>
            </a:r>
            <a:r>
              <a:rPr lang="hr-HR" sz="2800" dirty="0" smtClean="0">
                <a:latin typeface="Calibri" panose="020F0502020204030204" pitchFamily="34" charset="0"/>
              </a:rPr>
              <a:t> preuzela prevlast</a:t>
            </a:r>
            <a:r>
              <a:rPr lang="hr-HR" sz="2800" dirty="0">
                <a:latin typeface="Calibri" panose="020F0502020204030204" pitchFamily="34" charset="0"/>
              </a:rPr>
              <a:t>, odlučili smo vratiti vrijeme, </a:t>
            </a:r>
            <a:r>
              <a:rPr lang="hr-HR" sz="2800" dirty="0" smtClean="0">
                <a:latin typeface="Calibri" panose="020F0502020204030204" pitchFamily="34" charset="0"/>
              </a:rPr>
              <a:t>zaviriti u prošlost naših djedova i baka te upoznati  učenike s raznim igrama kojima su se igrali naši djedovi i bake kada su bili djeca.</a:t>
            </a:r>
          </a:p>
          <a:p>
            <a:pPr>
              <a:buNone/>
            </a:pPr>
            <a:endParaRPr lang="hr-HR" dirty="0">
              <a:latin typeface="Cambria" pitchFamily="18" charset="0"/>
            </a:endParaRPr>
          </a:p>
        </p:txBody>
      </p:sp>
      <p:pic>
        <p:nvPicPr>
          <p:cNvPr id="1026" name="Picture 2" descr="C:\Users\Korisnik\Videos\djedo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9757">
            <a:off x="2788201" y="3272705"/>
            <a:ext cx="3302192" cy="269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8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6120680"/>
          </a:xfrm>
        </p:spPr>
        <p:txBody>
          <a:bodyPr>
            <a:normAutofit fontScale="90000"/>
          </a:bodyPr>
          <a:lstStyle/>
          <a:p>
            <a:r>
              <a:rPr lang="hr-HR" dirty="0"/>
              <a:t> </a:t>
            </a:r>
            <a:r>
              <a:rPr lang="hr-HR" dirty="0" smtClean="0"/>
              <a:t>          </a:t>
            </a:r>
            <a:r>
              <a:rPr lang="hr-HR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Igre zavičaja kroz prošlost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3100" dirty="0" smtClean="0">
                <a:latin typeface="Calibri" panose="020F0502020204030204" pitchFamily="34" charset="0"/>
              </a:rPr>
              <a:t>U svijet  igara koje su nastale u prošlosti uvela nas je pričom nona Marija Oković</a:t>
            </a:r>
            <a:r>
              <a:rPr lang="hr-HR" sz="3600" dirty="0" smtClean="0">
                <a:latin typeface="Cambria" pitchFamily="18" charset="0"/>
              </a:rPr>
              <a:t>.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SKRIVAČA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LOVICE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ŠKOLICA(FEFA)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PIKULE(ŠĆINKE)</a:t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PLJOČKANJE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MORTI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LASTIK (GUMI-GUMI)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TRILJA(TRIJA)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IGRA S KAMENČIĆIMA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</a:t>
            </a:r>
            <a:r>
              <a:rPr lang="hr-HR" sz="31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66CC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IGRA S GUMBOM</a:t>
            </a:r>
            <a:endParaRPr lang="hr-HR" b="1" dirty="0">
              <a:solidFill>
                <a:srgbClr val="FF66CC"/>
              </a:solidFill>
            </a:endParaRPr>
          </a:p>
        </p:txBody>
      </p:sp>
      <p:pic>
        <p:nvPicPr>
          <p:cNvPr id="1026" name="Picture 2" descr="C:\Users\Korisnik\Desktop\šk.g.2016.2017. kravata,dan jabuka\valentinovo muzej\IMG_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Korisnik\Desktop\šk.g.2016.2017. kravata,dan jabuka\pljočkanje i boćanje\IMG_08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39218">
            <a:off x="6664512" y="4421287"/>
            <a:ext cx="2548091" cy="191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3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8208963" cy="3946525"/>
          </a:xfrm>
        </p:spPr>
        <p:txBody>
          <a:bodyPr>
            <a:normAutofit fontScale="90000"/>
          </a:bodyPr>
          <a:lstStyle/>
          <a:p>
            <a:r>
              <a:rPr lang="hr-HR" sz="3100" dirty="0" smtClean="0">
                <a:latin typeface="Calibri" panose="020F0502020204030204" pitchFamily="34" charset="0"/>
              </a:rPr>
              <a:t>Pravilima stare pastirske igre upoznali su nas predstavnici Pljočkarskog kluba Lanterna  iz Savudrije, gosp. Smiljan Jurić i gosp. Rade Kaligarić.</a:t>
            </a:r>
            <a:br>
              <a:rPr lang="hr-HR" sz="3100" dirty="0" smtClean="0">
                <a:latin typeface="Calibri" panose="020F0502020204030204" pitchFamily="34" charset="0"/>
              </a:rPr>
            </a:br>
            <a:r>
              <a:rPr lang="hr-HR" sz="3100" dirty="0" smtClean="0">
                <a:latin typeface="Calibri" panose="020F0502020204030204" pitchFamily="34" charset="0"/>
              </a:rPr>
              <a:t/>
            </a:r>
            <a:br>
              <a:rPr lang="hr-HR" sz="3100" dirty="0" smtClean="0">
                <a:latin typeface="Calibri" panose="020F0502020204030204" pitchFamily="34" charset="0"/>
              </a:rPr>
            </a:br>
            <a:r>
              <a:rPr lang="hr-H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PLJOČKANJE- igru čine pljočke od kamena (tradicionalno su kamene ,ali mogu biti i aluminijske, i bulin (mali okrugli kamen).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800" dirty="0"/>
          </a:p>
        </p:txBody>
      </p:sp>
      <p:pic>
        <p:nvPicPr>
          <p:cNvPr id="2050" name="Picture 2" descr="C:\Users\Korisnik\Desktop\šk.g.2016.2017. kravata,dan jabuka\pljočkanje i boćanje\IMG_08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142">
            <a:off x="2472829" y="3904733"/>
            <a:ext cx="3529013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3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Desktop\šk.g.2016.2017. kravata,dan jabuka\pljočkanje i boćanje\IMG_09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11613" y="2708275"/>
            <a:ext cx="5132387" cy="384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Korisnik\Desktop\šk.g.2016.2017. kravata,dan jabuka\pljočkanje i boćanje\IMG_09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275776" cy="320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09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632848" cy="1403648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latin typeface="Calibri" panose="020F0502020204030204" pitchFamily="34" charset="0"/>
              </a:rPr>
              <a:t>    Upoznali smo se i s dugogodišnjom igrom  boćanja u Savudriji i okolici.</a:t>
            </a:r>
            <a:endParaRPr lang="hr-HR" sz="2800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C:\Users\Korisnik\Desktop\šk.g.2016.2017. kravata,dan jabuka\pljočkanje i boćanje\IMG_0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5816" y="1988840"/>
            <a:ext cx="4824536" cy="3617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Korisnik\Desktop\šk.g.2016.2017. kravata,dan jabuka\pljočkanje i boćanje\IMG_09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736304" cy="205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Korisnik\Desktop\šk.g.2016.2017. kravata,dan jabuka\pljočkanje i boćanje\IMG_09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773330" cy="208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5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25513" y="260350"/>
            <a:ext cx="8218487" cy="2794000"/>
          </a:xfrm>
        </p:spPr>
        <p:txBody>
          <a:bodyPr>
            <a:noAutofit/>
          </a:bodyPr>
          <a:lstStyle/>
          <a:p>
            <a:r>
              <a:rPr lang="hr-HR" sz="2800" dirty="0" smtClean="0">
                <a:latin typeface="Calibri" panose="020F0502020204030204" pitchFamily="34" charset="0"/>
              </a:rPr>
              <a:t>U suradnji s učiteljicom Karmen Rota,</a:t>
            </a:r>
            <a:br>
              <a:rPr lang="hr-HR" sz="2800" dirty="0" smtClean="0">
                <a:latin typeface="Calibri" panose="020F0502020204030204" pitchFamily="34" charset="0"/>
              </a:rPr>
            </a:br>
            <a:r>
              <a:rPr lang="hr-HR" sz="2800" dirty="0">
                <a:latin typeface="Calibri" panose="020F0502020204030204" pitchFamily="34" charset="0"/>
              </a:rPr>
              <a:t>v</a:t>
            </a:r>
            <a:r>
              <a:rPr lang="hr-HR" sz="2800" dirty="0" smtClean="0">
                <a:latin typeface="Calibri" panose="020F0502020204030204" pitchFamily="34" charset="0"/>
              </a:rPr>
              <a:t>oditeljicom starih igara  zavičaja pri Talijanskoj zajednici Savudrija, otkrili smo i upoznali se s malim svijetom starih tradicionalnih igara</a:t>
            </a:r>
            <a:r>
              <a:rPr lang="hr-HR" sz="2800" dirty="0" smtClean="0">
                <a:latin typeface="Cambria" pitchFamily="18" charset="0"/>
              </a:rPr>
              <a:t>.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Igra s gumbom -  stvara zabavu i proizvodi ugodan zvuk</a:t>
            </a:r>
            <a:endParaRPr lang="hr-HR" sz="2400" dirty="0"/>
          </a:p>
        </p:txBody>
      </p:sp>
      <p:pic>
        <p:nvPicPr>
          <p:cNvPr id="5122" name="Picture 2" descr="C:\Users\Korisnik\Desktop\šk.g.2016.2017. kravata,dan jabuka\igre užeg zavičaja KARMEN\IMG_09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3160713" cy="237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Korisnik\Desktop\šk.g.2016.2017. kravata,dan jabuka\igre užeg zavičaja KARMEN\IMG_09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852936"/>
            <a:ext cx="316813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Korisnik\Desktop\šk.g.2016.2017. kravata,dan jabuka\igre užeg zavičaja KARMEN\IMG_09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427565"/>
            <a:ext cx="3240360" cy="243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3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cap="none" dirty="0" smtClean="0"/>
              <a:t>     - plakat     </a:t>
            </a:r>
            <a:endParaRPr lang="hr-HR" cap="none" dirty="0"/>
          </a:p>
        </p:txBody>
      </p:sp>
      <p:pic>
        <p:nvPicPr>
          <p:cNvPr id="2050" name="Picture 2" descr="C:\Users\Ljilja\Pictures\IMG_00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138" y="1628800"/>
            <a:ext cx="8267318" cy="48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6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2756" y="332656"/>
            <a:ext cx="8218488" cy="135413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3100" dirty="0" smtClean="0">
                <a:latin typeface="Calibri" panose="020F0502020204030204" pitchFamily="34" charset="0"/>
              </a:rPr>
              <a:t>Uslijedile su igre na otvorenom... </a:t>
            </a:r>
            <a:br>
              <a:rPr lang="hr-HR" sz="3100" dirty="0" smtClean="0">
                <a:latin typeface="Calibri" panose="020F0502020204030204" pitchFamily="34" charset="0"/>
              </a:rPr>
            </a:br>
            <a:r>
              <a:rPr lang="hr-HR" sz="3100" dirty="0" smtClean="0">
                <a:latin typeface="Calibri" panose="020F0502020204030204" pitchFamily="34" charset="0"/>
              </a:rPr>
              <a:t>Također stara pastirska igra , tipična za savudrijski kraj tzv. igra </a:t>
            </a:r>
            <a:r>
              <a:rPr lang="hr-HR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Morti. </a:t>
            </a:r>
            <a:r>
              <a:rPr lang="hr-HR" sz="3100" dirty="0" smtClean="0">
                <a:latin typeface="Calibri" panose="020F0502020204030204" pitchFamily="34" charset="0"/>
              </a:rPr>
              <a:t>Svatko u ruci drži kamen te gađanjem kamenja suigrača  koji  se postave na određeno mjesto na tlu,  igrač ih pokušava izbiti iz tla i osvojiti pobjedu.</a:t>
            </a:r>
            <a:endParaRPr lang="hr-HR" sz="360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C:\Users\Korisnik\Desktop\šk.g.2016.2017. kravata,dan jabuka\igre užeg zavičaja KARMEN\IMG_09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455988" cy="259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Korisnik\Desktop\šk.g.2016.2017. kravata,dan jabuka\igre užeg zavičaja KARMEN\IMG_1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3820181" cy="286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09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Korisnik\Desktop\šk.g.2016.2017. kravata,dan jabuka\igre užeg zavičaja KARMEN\IMG_10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22049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Korisnik\Desktop\šk.g.2016.2017. kravata,dan jabuka\igre užeg zavičaja KARMEN\IMG_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51" y="153347"/>
            <a:ext cx="4115685" cy="308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Korisnik\Desktop\šk.g.2016.2017. kravata,dan jabuka\igre užeg zavičaja KARMEN\IMG_1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351" y="3482995"/>
            <a:ext cx="4115685" cy="308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3100" dirty="0" smtClean="0">
                <a:latin typeface="Calibri" panose="020F0502020204030204" pitchFamily="34" charset="0"/>
              </a:rPr>
              <a:t>Krpenom loptom pokušali smo osjetiti nekadašnju igru nogometa, bosi baš kao nekada.. </a:t>
            </a:r>
            <a:endParaRPr lang="hr-HR" sz="3100" dirty="0">
              <a:latin typeface="Calibri" panose="020F0502020204030204" pitchFamily="34" charset="0"/>
            </a:endParaRPr>
          </a:p>
        </p:txBody>
      </p:sp>
      <p:pic>
        <p:nvPicPr>
          <p:cNvPr id="7172" name="Picture 4" descr="C:\Users\Korisnik\Desktop\šk.g.2016.2017. kravata,dan jabuka\igre užeg zavičaja KARMEN\IMG_10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347" y="2445145"/>
            <a:ext cx="4656518" cy="34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Korisnik\Desktop\šk.g.2016.2017. kravata,dan jabuka\igre užeg zavičaja KARMEN\IMG_10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5483">
            <a:off x="492083" y="3060302"/>
            <a:ext cx="3015894" cy="226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8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Calibri" pitchFamily="34" charset="0"/>
              </a:rPr>
              <a:t>            Gađanje praćkom bio je pravi izazov</a:t>
            </a:r>
            <a:endParaRPr lang="hr-HR" sz="2800" dirty="0">
              <a:latin typeface="Calibri" panose="020F0502020204030204" pitchFamily="34" charset="0"/>
            </a:endParaRPr>
          </a:p>
        </p:txBody>
      </p:sp>
      <p:pic>
        <p:nvPicPr>
          <p:cNvPr id="8194" name="Picture 2" descr="C:\Users\Korisnik\Desktop\šk.g.2016.2017. kravata,dan jabuka\igre užeg zavičaja KARMEN\IMG_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61389" cy="282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Korisnik\Desktop\šk.g.2016.2017. kravata,dan jabuka\igre užeg zavičaja KARMEN\IMG_10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576169" cy="268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Korisnik\Desktop\šk.g.2016.2017. kravata,dan jabuka\igre užeg zavičaja KARMEN\IMG_10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09194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5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latin typeface="Calibri" panose="020F0502020204030204" pitchFamily="34" charset="0"/>
              </a:rPr>
              <a:t>  Neizostavna igra pikulama </a:t>
            </a:r>
            <a:r>
              <a:rPr lang="hr-HR" sz="2800" dirty="0">
                <a:latin typeface="Calibri" panose="020F0502020204030204" pitchFamily="34" charset="0"/>
              </a:rPr>
              <a:t/>
            </a:r>
            <a:br>
              <a:rPr lang="hr-HR" sz="2800" dirty="0">
                <a:latin typeface="Calibri" panose="020F0502020204030204" pitchFamily="34" charset="0"/>
              </a:rPr>
            </a:br>
            <a:r>
              <a:rPr lang="hr-HR" sz="2800" dirty="0" smtClean="0">
                <a:latin typeface="Calibri" panose="020F0502020204030204" pitchFamily="34" charset="0"/>
              </a:rPr>
              <a:t>  tzv. šćinkama (staklenim lopticama</a:t>
            </a:r>
            <a:r>
              <a:rPr lang="hr-HR" sz="3600" dirty="0" smtClean="0"/>
              <a:t>)</a:t>
            </a:r>
            <a:endParaRPr lang="hr-HR" sz="3600" dirty="0"/>
          </a:p>
        </p:txBody>
      </p:sp>
      <p:pic>
        <p:nvPicPr>
          <p:cNvPr id="9218" name="Picture 2" descr="C:\Users\Korisnik\Desktop\šk.g.2016.2017. kravata,dan jabuka\igre užeg zavičaja KARMEN\IMG_1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7824" y="3284984"/>
            <a:ext cx="4555375" cy="341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Korisnik\Desktop\šk.g.2016.2017. kravata,dan jabuka\igre užeg zavičaja KARMEN\IMG_10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376766"/>
            <a:ext cx="2676616" cy="200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Korisnik\Desktop\šk.g.2016.2017. kravata,dan jabuka\igre užeg zavičaja KARMEN\IMG_104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25532">
            <a:off x="29207" y="2205261"/>
            <a:ext cx="3195689" cy="239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0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737176" cy="1066130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>
                <a:latin typeface="Calibri" panose="020F0502020204030204" pitchFamily="34" charset="0"/>
              </a:rPr>
              <a:t>Bacanje kamenčića u zrak igra je koju smo                                                                           usvojili upornim vježbanjem </a:t>
            </a:r>
            <a:endParaRPr lang="hr-HR" sz="2800" dirty="0">
              <a:latin typeface="Calibri" panose="020F0502020204030204" pitchFamily="34" charset="0"/>
            </a:endParaRPr>
          </a:p>
        </p:txBody>
      </p:sp>
      <p:pic>
        <p:nvPicPr>
          <p:cNvPr id="10242" name="Picture 2" descr="C:\Users\Korisnik\Desktop\šk.g.2016.2017. kravata,dan jabuka\igre užeg zavičaja KARMEN\IMG_1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511" y="220486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Korisnik\Desktop\šk.g.2016.2017. kravata,dan jabuka\igre užeg zavičaja KARMEN\IMG_10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618694"/>
            <a:ext cx="4248472" cy="318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4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8960"/>
            <a:ext cx="8172400" cy="266429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hr-HR" sz="28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>               </a:t>
            </a: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>GRANIČAR                    LASTIK (GUMI GUMI)</a:t>
            </a:r>
            <a:b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</a:b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>                           </a:t>
            </a:r>
            <a:b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</a:b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>                                     </a:t>
            </a:r>
            <a:b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</a:b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/>
            </a:r>
            <a:b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</a:b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/>
            </a:r>
            <a:b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</a:br>
            <a:r>
              <a:rPr lang="hr-HR" sz="2400" b="1" dirty="0" smtClean="0">
                <a:ln/>
                <a:solidFill>
                  <a:schemeClr val="accent3"/>
                </a:solidFill>
                <a:latin typeface="Cambria" pitchFamily="18" charset="0"/>
              </a:rPr>
              <a:t>          ŠKOLICA (FEFA)</a:t>
            </a:r>
            <a:endParaRPr lang="hr-HR" sz="2400" b="1" dirty="0">
              <a:ln/>
              <a:solidFill>
                <a:schemeClr val="accent3"/>
              </a:solidFill>
              <a:latin typeface="Cambria" pitchFamily="18" charset="0"/>
            </a:endParaRPr>
          </a:p>
        </p:txBody>
      </p:sp>
      <p:pic>
        <p:nvPicPr>
          <p:cNvPr id="2050" name="Picture 2" descr="C:\Users\Korisnik\Desktop\šk.g.2016.2017. kravata,dan jabuka\neni\image-0-02-05-dce90abd1a33faf17d0ddb67edf7801748507372ce54ab3c6c1a48ad5964d35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59869">
            <a:off x="317650" y="636231"/>
            <a:ext cx="4139461" cy="232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4528">
            <a:off x="5132131" y="468704"/>
            <a:ext cx="3557214" cy="26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336014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0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09076" y="692696"/>
            <a:ext cx="3816350" cy="1079500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SKAKANJE  U  VREĆAMA</a:t>
            </a:r>
            <a:endParaRPr lang="hr-HR" sz="2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1145">
            <a:off x="623862" y="582706"/>
            <a:ext cx="4038600" cy="30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6677">
            <a:off x="4942590" y="3306601"/>
            <a:ext cx="3886011" cy="291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635896" y="4149080"/>
            <a:ext cx="1656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TRILJA</a:t>
            </a:r>
            <a:r>
              <a:rPr lang="hr-HR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 </a:t>
            </a:r>
            <a:endParaRPr lang="hr-HR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75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                 </a:t>
            </a:r>
            <a:r>
              <a:rPr lang="pl-P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Igračke </a:t>
            </a:r>
            <a:r>
              <a:rPr lang="pl-PL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za djecu u antici</a:t>
            </a:r>
            <a:endParaRPr lang="hr-HR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899592" y="1772816"/>
            <a:ext cx="7467600" cy="4200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634" y="116632"/>
            <a:ext cx="7767790" cy="1080120"/>
          </a:xfrm>
        </p:spPr>
        <p:txBody>
          <a:bodyPr>
            <a:normAutofit fontScale="90000"/>
          </a:bodyPr>
          <a:lstStyle/>
          <a:p>
            <a:r>
              <a:rPr lang="hr-HR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  <a:ea typeface="Batang" panose="02030600000101010101" pitchFamily="18" charset="-127"/>
              </a:rPr>
              <a:t>Upoznavanje dječjih antičkih igara                 </a:t>
            </a:r>
            <a:endParaRPr lang="hr-HR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1026" name="Picture 2" descr="C:\Users\Korisnik\Pictures\20180216_102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92" y="1595732"/>
            <a:ext cx="3989568" cy="22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92" y="4221088"/>
            <a:ext cx="4104456" cy="23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807096" y="4365104"/>
            <a:ext cx="4143018" cy="23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787856" y="1700808"/>
            <a:ext cx="4032615" cy="226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5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251520" y="980728"/>
            <a:ext cx="8686800" cy="452596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hr-HR" sz="3300" dirty="0" err="1">
                <a:latin typeface="Calibri" panose="020F0502020204030204" pitchFamily="34" charset="0"/>
              </a:rPr>
              <a:t>Fulvio</a:t>
            </a:r>
            <a:r>
              <a:rPr lang="hr-HR" sz="3300" dirty="0">
                <a:latin typeface="Calibri" panose="020F0502020204030204" pitchFamily="34" charset="0"/>
              </a:rPr>
              <a:t> </a:t>
            </a:r>
            <a:r>
              <a:rPr lang="hr-HR" sz="3300" dirty="0" err="1">
                <a:latin typeface="Calibri" panose="020F0502020204030204" pitchFamily="34" charset="0"/>
              </a:rPr>
              <a:t>Tomizza</a:t>
            </a:r>
            <a:endParaRPr lang="hr-HR" sz="33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r-HR" sz="3300" i="1" dirty="0">
                <a:latin typeface="Calibri" panose="020F0502020204030204" pitchFamily="34" charset="0"/>
              </a:rPr>
              <a:t>BOLJI  ŽIVOT </a:t>
            </a:r>
            <a:r>
              <a:rPr lang="hr-HR" sz="3300" dirty="0">
                <a:latin typeface="Calibri" panose="020F0502020204030204" pitchFamily="34" charset="0"/>
              </a:rPr>
              <a:t>( ulomak )</a:t>
            </a:r>
          </a:p>
          <a:p>
            <a:pPr marL="0" indent="0" algn="just">
              <a:buNone/>
            </a:pPr>
            <a:r>
              <a:rPr lang="hr-HR" sz="3300" dirty="0">
                <a:latin typeface="Calibri" panose="020F0502020204030204" pitchFamily="34" charset="0"/>
              </a:rPr>
              <a:t>Ono što sam vidio i doživio</a:t>
            </a:r>
          </a:p>
          <a:p>
            <a:pPr algn="just"/>
            <a:r>
              <a:rPr lang="hr-HR" sz="3300" dirty="0">
                <a:latin typeface="Calibri" panose="020F0502020204030204" pitchFamily="34" charset="0"/>
              </a:rPr>
              <a:t>Ruka mi drhti kao onoga davnog uskrsnog jutra kad je otac, zauzet dvjema misama i blagoslovom jaja, poslao mene, dvanaestogodišnjaka, da svetom vodom poškropim četiri kraja župe da se očuva od ljetne tuče. U bočicu s vodom krštenom prethodnog dana u vedrici podno krstionice dodao je kap voska uskršnje svijeće, komadić hostije koja je ostala kao kruh u sakristiji, zlatnu nit izvučenu iz pluvijala i srebrnu otpalu s planite…</a:t>
            </a:r>
          </a:p>
          <a:p>
            <a:pPr algn="just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9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Zabavne antičke igre na školskom igralištu predvođene muzejskom pedagoginjom </a:t>
            </a:r>
            <a:r>
              <a:rPr lang="hr-HR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gđom</a:t>
            </a:r>
            <a:r>
              <a:rPr lang="hr-HR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 Barbarom </a:t>
            </a:r>
            <a:r>
              <a:rPr lang="hr-HR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libri" panose="020F0502020204030204" pitchFamily="34" charset="0"/>
              </a:rPr>
              <a:t>Crnobori</a:t>
            </a:r>
            <a:endParaRPr lang="hr-HR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pic>
        <p:nvPicPr>
          <p:cNvPr id="2051" name="Picture 3" descr="C:\Users\Korisnik\Pictures\20180216_1058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550742"/>
            <a:ext cx="3846154" cy="216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574" y="3866493"/>
            <a:ext cx="1870509" cy="287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702586" cy="20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5482952" cy="255165"/>
          </a:xfrm>
        </p:spPr>
        <p:txBody>
          <a:bodyPr>
            <a:normAutofit fontScale="40000" lnSpcReduction="20000"/>
          </a:bodyPr>
          <a:lstStyle/>
          <a:p>
            <a:endParaRPr lang="hr-HR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12699" y="2012843"/>
            <a:ext cx="307234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1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orisnik\Pictures\20180216_11135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233679"/>
            <a:ext cx="5743575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Pictures\20180216_1126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63658"/>
            <a:ext cx="4863364" cy="2735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524752"/>
            <a:ext cx="2210941" cy="39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8614"/>
            <a:ext cx="6377136" cy="1066130"/>
          </a:xfrm>
        </p:spPr>
        <p:txBody>
          <a:bodyPr>
            <a:normAutofit/>
          </a:bodyPr>
          <a:lstStyle/>
          <a:p>
            <a:r>
              <a:rPr lang="hr-HR" sz="3600" dirty="0" smtClean="0">
                <a:latin typeface="Cambria" pitchFamily="18" charset="0"/>
              </a:rPr>
              <a:t>                 </a:t>
            </a:r>
            <a:r>
              <a:rPr lang="hr-HR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Igre danas</a:t>
            </a:r>
            <a:endParaRPr lang="hr-HR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33473"/>
            <a:ext cx="3744416" cy="280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508" y="1036663"/>
            <a:ext cx="3611648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916" y="3841975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1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56992"/>
            <a:ext cx="7457256" cy="2160240"/>
          </a:xfrm>
        </p:spPr>
        <p:txBody>
          <a:bodyPr>
            <a:norm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mtClean="0"/>
              <a:t/>
            </a:r>
            <a:br>
              <a:rPr lang="hr-HR" smtClean="0"/>
            </a:br>
            <a:endParaRPr lang="hr-HR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4725144"/>
            <a:ext cx="6881192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pPr>
              <a:buNone/>
            </a:pPr>
            <a:r>
              <a:rPr lang="hr-HR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mbria" pitchFamily="18" charset="0"/>
              </a:rPr>
              <a:t>                  </a:t>
            </a:r>
            <a:endParaRPr lang="hr-HR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408165" cy="480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8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r>
              <a:rPr lang="hr-HR" i="1" dirty="0" smtClean="0"/>
              <a:t>STARI PREDMETI I NJIHOVA UPORABA</a:t>
            </a:r>
            <a:endParaRPr lang="hr-H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PŠ Kmeti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Učiteljice: Jasminka Uzelac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Smiljka Šantek-Mekinić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494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r>
              <a:rPr lang="hr-HR" sz="3600" dirty="0" smtClean="0">
                <a:ln w="22225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Ishodi i aktivnosti</a:t>
            </a:r>
            <a:endParaRPr lang="hr-HR" sz="3600" dirty="0">
              <a:ln w="22225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istražiti i prikupiti podatke i stare predmete</a:t>
            </a:r>
          </a:p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opisati stare zanate i alate koji su nestali ili ih se pak nastoji očuvati te se okušati u radu s njima</a:t>
            </a:r>
          </a:p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znati imenovati stare predmete i alate na čakavštini -    razumjeti važnost tradicije i čuvanja kulturne baštine</a:t>
            </a:r>
          </a:p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poštivati starije poznavaoce povijesti i tradicije te uvažavati životna iskustva koja nam prenose</a:t>
            </a:r>
          </a:p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opisati, nacrtati, naslikati i oblikovati stare</a:t>
            </a:r>
          </a:p>
          <a:p>
            <a:pPr marL="137160" indent="0">
              <a:buNone/>
            </a:pPr>
            <a:r>
              <a:rPr lang="hr-H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predmete</a:t>
            </a:r>
          </a:p>
          <a:p>
            <a:pPr marL="137160" indent="0">
              <a:buNone/>
            </a:pPr>
            <a:endParaRPr lang="hr-HR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3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0" dirty="0" smtClean="0">
                <a:solidFill>
                  <a:schemeClr val="tx1"/>
                </a:solidFill>
                <a:latin typeface="Calibri" pitchFamily="34" charset="0"/>
              </a:rPr>
              <a:t>     Prikupljali smo stare predmete i izložili ih ...</a:t>
            </a:r>
            <a:endParaRPr lang="hr-HR" sz="28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Korisnik\Desktop\slike 2016 2017\lipanj\zavicajna\IMG_1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12011" cy="48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risnik\Desktop\slike 2016 2017\lipanj\zavicajna\IMG_14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39" y="1482811"/>
            <a:ext cx="4694748" cy="40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orisnik\Desktop\slike 2016 2017\lipanj\zavicajna\IMG_14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264" y="852616"/>
            <a:ext cx="3955160" cy="527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_45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5"/>
          <a:stretch/>
        </p:blipFill>
        <p:spPr bwMode="auto">
          <a:xfrm>
            <a:off x="395536" y="836712"/>
            <a:ext cx="8508616" cy="50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6868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hr-HR" sz="2800" b="0" dirty="0" smtClean="0">
                <a:solidFill>
                  <a:schemeClr val="tx1"/>
                </a:solidFill>
              </a:rPr>
              <a:t>      Ugostili smo gospođu Albu Prelaz koja nas je</a:t>
            </a:r>
            <a:br>
              <a:rPr lang="hr-HR" sz="2800" b="0" dirty="0" smtClean="0">
                <a:solidFill>
                  <a:schemeClr val="tx1"/>
                </a:solidFill>
              </a:rPr>
            </a:br>
            <a:r>
              <a:rPr lang="hr-HR" sz="2800" b="0" dirty="0" smtClean="0">
                <a:solidFill>
                  <a:schemeClr val="tx1"/>
                </a:solidFill>
              </a:rPr>
              <a:t>      upoznala s uporabom starih predmeta te nam </a:t>
            </a:r>
            <a:br>
              <a:rPr lang="hr-HR" sz="2800" b="0" dirty="0" smtClean="0">
                <a:solidFill>
                  <a:schemeClr val="tx1"/>
                </a:solidFill>
              </a:rPr>
            </a:br>
            <a:r>
              <a:rPr lang="hr-HR" sz="2800" dirty="0">
                <a:solidFill>
                  <a:schemeClr val="tx1"/>
                </a:solidFill>
              </a:rPr>
              <a:t> </a:t>
            </a:r>
            <a:r>
              <a:rPr lang="hr-HR" sz="2800" dirty="0" smtClean="0">
                <a:solidFill>
                  <a:schemeClr val="tx1"/>
                </a:solidFill>
              </a:rPr>
              <a:t>     </a:t>
            </a:r>
            <a:r>
              <a:rPr lang="hr-HR" sz="2800" b="0" dirty="0" smtClean="0">
                <a:solidFill>
                  <a:schemeClr val="tx1"/>
                </a:solidFill>
              </a:rPr>
              <a:t>pričala o običajima iz prošlosti zavičaja.</a:t>
            </a:r>
            <a:endParaRPr lang="hr-HR" sz="2800" b="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Korisnik\Desktop\slike 2016 2017\ozujak\teta alba\IMG_10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27697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3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757</TotalTime>
  <Words>1916</Words>
  <Application>Microsoft Office PowerPoint</Application>
  <PresentationFormat>Prikaz na zaslonu (4:3)</PresentationFormat>
  <Paragraphs>313</Paragraphs>
  <Slides>125</Slides>
  <Notes>11</Notes>
  <HiddenSlides>0</HiddenSlides>
  <MMClips>1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125</vt:i4>
      </vt:variant>
    </vt:vector>
  </HeadingPairs>
  <TitlesOfParts>
    <vt:vector size="136" baseType="lpstr">
      <vt:lpstr>Batang</vt:lpstr>
      <vt:lpstr>Calibri</vt:lpstr>
      <vt:lpstr>Cambria</vt:lpstr>
      <vt:lpstr>Franklin Gothic Book</vt:lpstr>
      <vt:lpstr>Franklin Gothic Medium</vt:lpstr>
      <vt:lpstr>Juice ITC</vt:lpstr>
      <vt:lpstr>Monotype Corsiva</vt:lpstr>
      <vt:lpstr>Tahoma</vt:lpstr>
      <vt:lpstr>Times New Roman</vt:lpstr>
      <vt:lpstr>Wingdings 2</vt:lpstr>
      <vt:lpstr>Putovanje</vt:lpstr>
      <vt:lpstr>                     ZAVIČAJNA NASTAVA                   OŠ Marije i Line, Umag                    Šk. god. 2017. / 2018.  Naziv projekta:  Radom, glazbom i igrom kroz naš zavičaj   Koordinatorice: Nevenka Franjković                            Aurika Matković                            Katarina Crnković</vt:lpstr>
      <vt:lpstr>                     Znamenite osobe mog zavičaja       pš murine   Učiteljice: Anka Deković                    Ljiljana Jeger                    Sandra Jukica     </vt:lpstr>
      <vt:lpstr>Cilj projekta</vt:lpstr>
      <vt:lpstr>aktivnosti</vt:lpstr>
      <vt:lpstr>Fulvio Tomizza </vt:lpstr>
      <vt:lpstr>PowerPointova prezentacija</vt:lpstr>
      <vt:lpstr>Aktivnosti:</vt:lpstr>
      <vt:lpstr>     - plakat     </vt:lpstr>
      <vt:lpstr>PowerPointova prezentacija</vt:lpstr>
      <vt:lpstr>PowerPointova prezentacija</vt:lpstr>
      <vt:lpstr>PowerPointova prezentacija</vt:lpstr>
      <vt:lpstr>PowerPointova prezentacija</vt:lpstr>
      <vt:lpstr>Mate parlov</vt:lpstr>
      <vt:lpstr>PowerPointova prezentacija</vt:lpstr>
      <vt:lpstr>Aktivnosti:</vt:lpstr>
      <vt:lpstr>PowerPointova prezentacija</vt:lpstr>
      <vt:lpstr>PowerPointova prezentacija</vt:lpstr>
      <vt:lpstr>Gledamo boks meč Matu Parlova.</vt:lpstr>
      <vt:lpstr>Juraj dobrila</vt:lpstr>
      <vt:lpstr>PowerPointova prezentacija</vt:lpstr>
      <vt:lpstr>Aktivnosti:</vt:lpstr>
      <vt:lpstr>PowerPointova prezentacija</vt:lpstr>
      <vt:lpstr>Daniel načinović</vt:lpstr>
      <vt:lpstr>PowerPointova prezentacija</vt:lpstr>
      <vt:lpstr>PowerPointova prezentacija</vt:lpstr>
      <vt:lpstr>PowerPointova prezentacija</vt:lpstr>
      <vt:lpstr>Aktivnosti:</vt:lpstr>
      <vt:lpstr>Burrra</vt:lpstr>
      <vt:lpstr>Čitanje i interpretacija slikovnice Burrra</vt:lpstr>
      <vt:lpstr>  </vt:lpstr>
      <vt:lpstr>    Himna Male glagoljske akademije</vt:lpstr>
      <vt:lpstr>           Bajka o potonulim zvonima</vt:lpstr>
      <vt:lpstr>                  Pekmez od dunja</vt:lpstr>
      <vt:lpstr> </vt:lpstr>
      <vt:lpstr>PowerPointova prezentacija</vt:lpstr>
      <vt:lpstr>                        Stare igre</vt:lpstr>
      <vt:lpstr>Stare igre</vt:lpstr>
      <vt:lpstr>1.IGRA: TRIJA</vt:lpstr>
      <vt:lpstr>PowerPointova prezentacija</vt:lpstr>
      <vt:lpstr>PowerPointova prezentacija</vt:lpstr>
      <vt:lpstr>   2.IGRA: MANETE</vt:lpstr>
      <vt:lpstr>PowerPointova prezentacija</vt:lpstr>
      <vt:lpstr>PowerPointova prezentacija</vt:lpstr>
      <vt:lpstr>PowerPointova prezentacija</vt:lpstr>
      <vt:lpstr>3. IGRA: BACANJE KAMENČIĆA GRANOM</vt:lpstr>
      <vt:lpstr>PowerPointova prezentacija</vt:lpstr>
      <vt:lpstr>4. igra: Kapetane predaj vojsku</vt:lpstr>
      <vt:lpstr>PowerPointova prezentacija</vt:lpstr>
      <vt:lpstr>                Pekmez od šljiva</vt:lpstr>
      <vt:lpstr>Zdravi život – kuhanje pekmeza</vt:lpstr>
      <vt:lpstr>Priprema:</vt:lpstr>
      <vt:lpstr>A što dalje…  </vt:lpstr>
      <vt:lpstr> Punjenje teglica:        </vt:lpstr>
      <vt:lpstr>Naša ljepotica: jedva čekamo degustaciju</vt:lpstr>
      <vt:lpstr>SVEHRVATSKA SVEČANOST DANA KRUHA     15. LISTOPAD 2017. MALINSKA, KRK</vt:lpstr>
      <vt:lpstr>Ciljevi i zadaci: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KOZA</vt:lpstr>
      <vt:lpstr>Posjet jarcima</vt:lpstr>
      <vt:lpstr>Glavne face na farmi</vt:lpstr>
      <vt:lpstr>Mužnja koza</vt:lpstr>
      <vt:lpstr>Degustacija      mlijeka</vt:lpstr>
      <vt:lpstr>Kako se pravi sir</vt:lpstr>
      <vt:lpstr>Napokon i degustacija</vt:lpstr>
      <vt:lpstr>IGRE UŽEG ZAVIČAJA</vt:lpstr>
      <vt:lpstr>Cilj projekta:</vt:lpstr>
      <vt:lpstr>PowerPointova prezentacija</vt:lpstr>
      <vt:lpstr>           Igre zavičaja kroz prošlost U svijet  igara koje su nastale u prošlosti uvela nas je pričom nona Marija Oković.     SKRIVAČA               LOVICE         ŠKOLICA(FEFA) PIKULE(ŠĆINKE)    PLJOČKANJE                 MORTI  LASTIK (GUMI-GUMI)     TRILJA(TRIJA)             IGRA S KAMENČIĆIMA    IGRA S GUMBOM</vt:lpstr>
      <vt:lpstr>Pravilima stare pastirske igre upoznali su nas predstavnici Pljočkarskog kluba Lanterna  iz Savudrije, gosp. Smiljan Jurić i gosp. Rade Kaligarić.  PLJOČKANJE- igru čine pljočke od kamena (tradicionalno su kamene ,ali mogu biti i aluminijske, i bulin (mali okrugli kamen). </vt:lpstr>
      <vt:lpstr>PowerPointova prezentacija</vt:lpstr>
      <vt:lpstr>    Upoznali smo se i s dugogodišnjom igrom  boćanja u Savudriji i okolici.</vt:lpstr>
      <vt:lpstr>U suradnji s učiteljicom Karmen Rota, voditeljicom starih igara  zavičaja pri Talijanskoj zajednici Savudrija, otkrili smo i upoznali se s malim svijetom starih tradicionalnih igara. Igra s gumbom -  stvara zabavu i proizvodi ugodan zvuk</vt:lpstr>
      <vt:lpstr>   Uslijedile su igre na otvorenom...  Također stara pastirska igra , tipična za savudrijski kraj tzv. igra Morti. Svatko u ruci drži kamen te gađanjem kamenja suigrača  koji  se postave na određeno mjesto na tlu,  igrač ih pokušava izbiti iz tla i osvojiti pobjedu.</vt:lpstr>
      <vt:lpstr>PowerPointova prezentacija</vt:lpstr>
      <vt:lpstr> Krpenom loptom pokušali smo osjetiti nekadašnju igru nogometa, bosi baš kao nekada.. </vt:lpstr>
      <vt:lpstr>            Gađanje praćkom bio je pravi izazov</vt:lpstr>
      <vt:lpstr>  Neizostavna igra pikulama    tzv. šćinkama (staklenim lopticama)</vt:lpstr>
      <vt:lpstr>Bacanje kamenčića u zrak igra je koju smo                                                                           usvojili upornim vježbanjem </vt:lpstr>
      <vt:lpstr>               GRANIČAR                    LASTIK (GUMI GUMI)                                                                               ŠKOLICA (FEFA)</vt:lpstr>
      <vt:lpstr>SKAKANJE  U  VREĆAMA</vt:lpstr>
      <vt:lpstr>                  Igračke za djecu u antici</vt:lpstr>
      <vt:lpstr>Upoznavanje dječjih antičkih igara                 </vt:lpstr>
      <vt:lpstr>Zabavne antičke igre na školskom igralištu predvođene muzejskom pedagoginjom gđom Barbarom Crnobori</vt:lpstr>
      <vt:lpstr>PowerPointova prezentacija</vt:lpstr>
      <vt:lpstr>                 Igre danas</vt:lpstr>
      <vt:lpstr>  </vt:lpstr>
      <vt:lpstr>   STARI PREDMETI I NJIHOVA UPORABA</vt:lpstr>
      <vt:lpstr>Ishodi i aktivnosti</vt:lpstr>
      <vt:lpstr>     Prikupljali smo stare predmete i izložili ih ...</vt:lpstr>
      <vt:lpstr>PowerPointova prezentacija</vt:lpstr>
      <vt:lpstr>PowerPointova prezentacija</vt:lpstr>
      <vt:lpstr>      Ugostili smo gospođu Albu Prelaz koja nas je       upoznala s uporabom starih predmeta te nam        pričala o običajima iz prošlosti zavičaja.</vt:lpstr>
      <vt:lpstr>PowerPointova prezentacija</vt:lpstr>
      <vt:lpstr>Imenovali smo stare predmete i alate</vt:lpstr>
      <vt:lpstr>Opisivali smo, crtali, slikali i oblikovali sakupljene stare predmete.</vt:lpstr>
      <vt:lpstr>PowerPointova prezentacija</vt:lpstr>
      <vt:lpstr>Posjetili smo stolarsku radionicu gospodina Alfreda i uz njegovu pomoć, starim alatima, pokušali i sami obraditi drvo.</vt:lpstr>
      <vt:lpstr>PowerPointova prezentacija</vt:lpstr>
      <vt:lpstr>Za kraj...</vt:lpstr>
      <vt:lpstr>Stare igre</vt:lpstr>
      <vt:lpstr>PROJEKT „STARE IGRE” - ŽABICA Sat održala mama Marina Šumanovac.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Radionica/predavanje djeda Predraga rukavine - šah</vt:lpstr>
      <vt:lpstr>studentica tea i profesor Davor – tradicijska pjesmai ples i stara igra - kutijica šibica</vt:lpstr>
      <vt:lpstr>PowerPointova prezentacija</vt:lpstr>
      <vt:lpstr>Upoznavanje starih igara u domu za starije i nemoćne  (igra s vunom i kamenčićima)</vt:lpstr>
      <vt:lpstr>PowerPointova prezentacija</vt:lpstr>
      <vt:lpstr>            Igra – konac i dugme</vt:lpstr>
      <vt:lpstr>Novo ruho narodne nošnje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Znamenite osobe mog zavičaja                              PŠ  Murine</dc:title>
  <dc:creator>Ljilja</dc:creator>
  <cp:lastModifiedBy>Microsoftov račun</cp:lastModifiedBy>
  <cp:revision>176</cp:revision>
  <dcterms:created xsi:type="dcterms:W3CDTF">2017-09-28T19:21:05Z</dcterms:created>
  <dcterms:modified xsi:type="dcterms:W3CDTF">2018-05-14T06:18:22Z</dcterms:modified>
</cp:coreProperties>
</file>