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9" r:id="rId3"/>
    <p:sldId id="260" r:id="rId4"/>
    <p:sldId id="261" r:id="rId5"/>
    <p:sldId id="264" r:id="rId6"/>
    <p:sldId id="278" r:id="rId7"/>
    <p:sldId id="262" r:id="rId8"/>
    <p:sldId id="263" r:id="rId9"/>
    <p:sldId id="265" r:id="rId10"/>
    <p:sldId id="266" r:id="rId11"/>
    <p:sldId id="267" r:id="rId12"/>
    <p:sldId id="269" r:id="rId13"/>
    <p:sldId id="270" r:id="rId14"/>
    <p:sldId id="272" r:id="rId15"/>
    <p:sldId id="271" r:id="rId16"/>
    <p:sldId id="273" r:id="rId17"/>
    <p:sldId id="274" r:id="rId18"/>
    <p:sldId id="275" r:id="rId19"/>
    <p:sldId id="277" r:id="rId20"/>
    <p:sldId id="276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 cit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ili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6/6/2024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6/6/2024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6/6/2024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6/6/2024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6/6/2024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6/6/2024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BEE426C-5DAD-4BB3-AF6B-3A8F82F766F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hr-HR" dirty="0"/>
              <a:t>Uspjesi na natjecanjima i u sportu u šk. god. 2023./2024.</a:t>
            </a:r>
          </a:p>
        </p:txBody>
      </p:sp>
    </p:spTree>
    <p:extLst>
      <p:ext uri="{BB962C8B-B14F-4D97-AF65-F5344CB8AC3E}">
        <p14:creationId xmlns:p14="http://schemas.microsoft.com/office/powerpoint/2010/main" val="20640227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BEE426C-5DAD-4BB3-AF6B-3A8F82F766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7" y="645460"/>
            <a:ext cx="7766936" cy="2034987"/>
          </a:xfrm>
        </p:spPr>
        <p:txBody>
          <a:bodyPr/>
          <a:lstStyle/>
          <a:p>
            <a:pPr algn="ctr"/>
            <a:r>
              <a:rPr lang="hr-HR" sz="2200" dirty="0"/>
              <a:t>Djevojčice Laura i </a:t>
            </a:r>
            <a:r>
              <a:rPr lang="hr-HR" sz="2200" dirty="0" err="1"/>
              <a:t>Antea</a:t>
            </a:r>
            <a:r>
              <a:rPr lang="hr-HR" sz="2200" dirty="0"/>
              <a:t> </a:t>
            </a:r>
            <a:r>
              <a:rPr lang="hr-HR" sz="2200" dirty="0" err="1"/>
              <a:t>Hanzl</a:t>
            </a:r>
            <a:r>
              <a:rPr lang="hr-HR" sz="2200" dirty="0"/>
              <a:t>, Matea </a:t>
            </a:r>
            <a:r>
              <a:rPr lang="hr-HR" sz="2200" dirty="0" err="1"/>
              <a:t>Brozić</a:t>
            </a:r>
            <a:r>
              <a:rPr lang="hr-HR" sz="2200" dirty="0"/>
              <a:t>, </a:t>
            </a:r>
            <a:r>
              <a:rPr lang="hr-HR" sz="2200" dirty="0" err="1"/>
              <a:t>Giulia</a:t>
            </a:r>
            <a:r>
              <a:rPr lang="hr-HR" sz="2200" dirty="0"/>
              <a:t> </a:t>
            </a:r>
            <a:r>
              <a:rPr lang="hr-HR" sz="2200" dirty="0" err="1"/>
              <a:t>Baioch</a:t>
            </a:r>
            <a:r>
              <a:rPr lang="hr-HR" sz="2200" dirty="0"/>
              <a:t> </a:t>
            </a:r>
            <a:r>
              <a:rPr lang="hr-HR" sz="2200" dirty="0" err="1"/>
              <a:t>Zakinja</a:t>
            </a:r>
            <a:r>
              <a:rPr lang="hr-HR" sz="2200" dirty="0"/>
              <a:t> i Lucija </a:t>
            </a:r>
            <a:r>
              <a:rPr lang="hr-HR" sz="2200" dirty="0" err="1"/>
              <a:t>Stojaković</a:t>
            </a:r>
            <a:r>
              <a:rPr lang="hr-HR" sz="2200" dirty="0"/>
              <a:t> osvojile 6. mjesto na državnom Natjecanju u gimnastici pod mentorstvom Dražena </a:t>
            </a:r>
            <a:r>
              <a:rPr lang="hr-HR" sz="2200" dirty="0" err="1"/>
              <a:t>Lekšana</a:t>
            </a:r>
            <a:r>
              <a:rPr lang="hr-HR" sz="2200" dirty="0"/>
              <a:t>, a dječaci Ryan </a:t>
            </a:r>
            <a:r>
              <a:rPr lang="hr-HR" sz="2200" dirty="0" err="1"/>
              <a:t>Bibalo</a:t>
            </a:r>
            <a:r>
              <a:rPr lang="hr-HR" sz="2200" dirty="0"/>
              <a:t>, Leon </a:t>
            </a:r>
            <a:r>
              <a:rPr lang="hr-HR" sz="2200" dirty="0" err="1"/>
              <a:t>Codiglia</a:t>
            </a:r>
            <a:r>
              <a:rPr lang="hr-HR" sz="2200" dirty="0"/>
              <a:t>, Dominik Bulić i </a:t>
            </a:r>
            <a:r>
              <a:rPr lang="hr-HR" sz="2200" dirty="0" err="1"/>
              <a:t>Ezra</a:t>
            </a:r>
            <a:r>
              <a:rPr lang="hr-HR" sz="2200" dirty="0"/>
              <a:t> </a:t>
            </a:r>
            <a:r>
              <a:rPr lang="hr-HR" sz="2200" dirty="0" err="1"/>
              <a:t>Keteleš</a:t>
            </a:r>
            <a:r>
              <a:rPr lang="hr-HR" sz="2200" dirty="0"/>
              <a:t> osvojili 9. mjesto na istoimenom natjecanju pod mentorstvom Vedrane Gržinić</a:t>
            </a:r>
          </a:p>
        </p:txBody>
      </p:sp>
      <p:pic>
        <p:nvPicPr>
          <p:cNvPr id="7172" name="Picture 4" descr="http://os-marijeiline-umag.skole.hr/upload/os-marijeiline-umag/images/newsimg/6256/Image/viber_slika_2024-02-05_17-51-19-763.jpg">
            <a:extLst>
              <a:ext uri="{FF2B5EF4-FFF2-40B4-BE49-F238E27FC236}">
                <a16:creationId xmlns:a16="http://schemas.microsoft.com/office/drawing/2014/main" id="{430B7CCE-01BF-4AC5-AF3A-4373B9175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997" y="2680447"/>
            <a:ext cx="5193548" cy="389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36081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BEE426C-5DAD-4BB3-AF6B-3A8F82F766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7" y="717176"/>
            <a:ext cx="7766936" cy="1559859"/>
          </a:xfrm>
        </p:spPr>
        <p:txBody>
          <a:bodyPr/>
          <a:lstStyle/>
          <a:p>
            <a:pPr algn="ctr"/>
            <a:r>
              <a:rPr lang="hr-HR" sz="2800" dirty="0" err="1"/>
              <a:t>Evelin</a:t>
            </a:r>
            <a:r>
              <a:rPr lang="hr-HR" sz="2800" dirty="0"/>
              <a:t> </a:t>
            </a:r>
            <a:r>
              <a:rPr lang="hr-HR" sz="2800" dirty="0" err="1"/>
              <a:t>Parencan</a:t>
            </a:r>
            <a:r>
              <a:rPr lang="hr-HR" sz="2800" dirty="0"/>
              <a:t> osvojila 4. mjesto na državnom Natjecanju iz talijanskoga jezika pod mentorstvom učiteljice Ive </a:t>
            </a:r>
            <a:r>
              <a:rPr lang="hr-HR" sz="2800" dirty="0" err="1"/>
              <a:t>Tonello</a:t>
            </a:r>
            <a:endParaRPr lang="hr-HR" sz="2800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014BE9C1-D5F3-4861-A89F-CCA0007CE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4147" y="2498911"/>
            <a:ext cx="2961716" cy="394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0131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BEE426C-5DAD-4BB3-AF6B-3A8F82F766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7" y="645461"/>
            <a:ext cx="7766936" cy="1712258"/>
          </a:xfrm>
        </p:spPr>
        <p:txBody>
          <a:bodyPr/>
          <a:lstStyle/>
          <a:p>
            <a:pPr algn="ctr"/>
            <a:r>
              <a:rPr lang="hr-HR" sz="2200" dirty="0"/>
              <a:t>Ekipa u sastavu Marije </a:t>
            </a:r>
            <a:r>
              <a:rPr lang="hr-HR" sz="2200" dirty="0" err="1"/>
              <a:t>Đukes</a:t>
            </a:r>
            <a:r>
              <a:rPr lang="hr-HR" sz="2200" dirty="0"/>
              <a:t>, Nike </a:t>
            </a:r>
            <a:r>
              <a:rPr lang="hr-HR" sz="2200" dirty="0" err="1"/>
              <a:t>Valečić</a:t>
            </a:r>
            <a:r>
              <a:rPr lang="hr-HR" sz="2200" dirty="0"/>
              <a:t>, </a:t>
            </a:r>
            <a:r>
              <a:rPr lang="hr-HR" sz="2200" dirty="0" err="1"/>
              <a:t>Tije</a:t>
            </a:r>
            <a:r>
              <a:rPr lang="hr-HR" sz="2200" dirty="0"/>
              <a:t> Marković i Meri Markov osvojila 11. mjesto na državnom Natjecanju iz vjeronauka – vjeronaučnoj olimpijadi pod mentorstvom vjeroučitelja Davora Mirkovića</a:t>
            </a:r>
          </a:p>
        </p:txBody>
      </p:sp>
      <p:pic>
        <p:nvPicPr>
          <p:cNvPr id="8194" name="Picture 2" descr="http://os-marijeiline-umag.skole.hr/upload/os-marijeiline-umag/images/newsimg/6328/Image/Vjeronau%C4%8Dna%20olimpijada_1.jpg">
            <a:extLst>
              <a:ext uri="{FF2B5EF4-FFF2-40B4-BE49-F238E27FC236}">
                <a16:creationId xmlns:a16="http://schemas.microsoft.com/office/drawing/2014/main" id="{6FE439A0-8CAF-4A64-8649-CD45128CE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155" y="2680447"/>
            <a:ext cx="5127812" cy="3845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8265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BEE426C-5DAD-4BB3-AF6B-3A8F82F766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7" y="645461"/>
            <a:ext cx="7766936" cy="1712258"/>
          </a:xfrm>
        </p:spPr>
        <p:txBody>
          <a:bodyPr/>
          <a:lstStyle/>
          <a:p>
            <a:pPr algn="ctr"/>
            <a:r>
              <a:rPr lang="hr-HR" sz="2200" dirty="0"/>
              <a:t>Ekipa u sastavu Lare Dragan, Klare Curić, Sene </a:t>
            </a:r>
            <a:r>
              <a:rPr lang="hr-HR" sz="2200" dirty="0" err="1"/>
              <a:t>Šabanović</a:t>
            </a:r>
            <a:r>
              <a:rPr lang="hr-HR" sz="2200" dirty="0"/>
              <a:t>, Leonarda Jankovića i Leona </a:t>
            </a:r>
            <a:r>
              <a:rPr lang="hr-HR" sz="2200" dirty="0" err="1"/>
              <a:t>Makovca</a:t>
            </a:r>
            <a:r>
              <a:rPr lang="hr-HR" sz="2200" dirty="0"/>
              <a:t> osvojila 9. mjesto u kategoriji podmlatka na 13. Međužupanijskom natjecanju mladih Hrvatskog Crvenog križa pod vodstvom defektologinje Sanje Hećimović Šestan</a:t>
            </a:r>
          </a:p>
        </p:txBody>
      </p:sp>
      <p:pic>
        <p:nvPicPr>
          <p:cNvPr id="9218" name="Picture 2" descr="http://os-marijeiline-umag.skole.hr/upload/os-marijeiline-umag/images/newsimg/6308/Image/12.jpg">
            <a:extLst>
              <a:ext uri="{FF2B5EF4-FFF2-40B4-BE49-F238E27FC236}">
                <a16:creationId xmlns:a16="http://schemas.microsoft.com/office/drawing/2014/main" id="{F342E41E-AA77-4BF6-AF3D-92020F6AC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4266" y="2752165"/>
            <a:ext cx="4085164" cy="3460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65648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BEE426C-5DAD-4BB3-AF6B-3A8F82F766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3036" y="286870"/>
            <a:ext cx="9170894" cy="1721224"/>
          </a:xfrm>
        </p:spPr>
        <p:txBody>
          <a:bodyPr/>
          <a:lstStyle/>
          <a:p>
            <a:pPr algn="ctr"/>
            <a:r>
              <a:rPr lang="hr-HR" sz="2200" dirty="0"/>
              <a:t>Josip </a:t>
            </a:r>
            <a:r>
              <a:rPr lang="hr-HR" sz="2200" dirty="0" err="1"/>
              <a:t>Funtek</a:t>
            </a:r>
            <a:r>
              <a:rPr lang="hr-HR" sz="2200" dirty="0"/>
              <a:t> osvojio 7. mjesto u svojoj kategoriji (HIPPO 2) na europskim kvalifikacijama za svjetsko finale pod mentorstvom učiteljice Sare Dabić</a:t>
            </a:r>
            <a:br>
              <a:rPr lang="hr-HR" sz="2200" dirty="0"/>
            </a:br>
            <a:endParaRPr lang="hr-HR" sz="2200" dirty="0"/>
          </a:p>
        </p:txBody>
      </p:sp>
      <p:pic>
        <p:nvPicPr>
          <p:cNvPr id="11266" name="Picture 2" descr="http://os-marijeiline-umag.skole.hr/upload/os-marijeiline-umag/images/newsimg/6352/Image/IMG_20240522_110818.jpg">
            <a:extLst>
              <a:ext uri="{FF2B5EF4-FFF2-40B4-BE49-F238E27FC236}">
                <a16:creationId xmlns:a16="http://schemas.microsoft.com/office/drawing/2014/main" id="{7E5C68EE-61F3-407E-A21F-4A653B024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306" y="1891552"/>
            <a:ext cx="3270996" cy="436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79973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BEE426C-5DAD-4BB3-AF6B-3A8F82F766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0988" y="788894"/>
            <a:ext cx="9170894" cy="2259106"/>
          </a:xfrm>
        </p:spPr>
        <p:txBody>
          <a:bodyPr/>
          <a:lstStyle/>
          <a:p>
            <a:pPr algn="ctr"/>
            <a:r>
              <a:rPr lang="hr-HR" sz="1800" dirty="0"/>
              <a:t>Državno finale u HIPPO olimpijadi izborili su:</a:t>
            </a:r>
            <a:br>
              <a:rPr lang="hr-HR" sz="1800" dirty="0"/>
            </a:br>
            <a:r>
              <a:rPr lang="hr-HR" sz="1800" dirty="0"/>
              <a:t>- </a:t>
            </a:r>
            <a:r>
              <a:rPr lang="hr-HR" sz="1800" dirty="0" err="1"/>
              <a:t>Tailer</a:t>
            </a:r>
            <a:r>
              <a:rPr lang="hr-HR" sz="1800" dirty="0"/>
              <a:t> Gluška, Antonio </a:t>
            </a:r>
            <a:r>
              <a:rPr lang="hr-HR" sz="1800" dirty="0" err="1"/>
              <a:t>Tucaković</a:t>
            </a:r>
            <a:r>
              <a:rPr lang="hr-HR" sz="1800" dirty="0"/>
              <a:t>, Edin </a:t>
            </a:r>
            <a:r>
              <a:rPr lang="hr-HR" sz="1800" dirty="0" err="1"/>
              <a:t>Džaferi</a:t>
            </a:r>
            <a:r>
              <a:rPr lang="hr-HR" sz="1800" dirty="0"/>
              <a:t> i </a:t>
            </a:r>
            <a:r>
              <a:rPr lang="hr-HR" sz="1800" dirty="0" err="1"/>
              <a:t>Mark</a:t>
            </a:r>
            <a:r>
              <a:rPr lang="hr-HR" sz="1800" dirty="0"/>
              <a:t> Šimunić pod mentorstvom učiteljice Darije Jakim</a:t>
            </a:r>
            <a:br>
              <a:rPr lang="hr-HR" sz="1800" dirty="0"/>
            </a:br>
            <a:r>
              <a:rPr lang="hr-HR" sz="1800" dirty="0"/>
              <a:t>-  Lea Popović, </a:t>
            </a:r>
            <a:r>
              <a:rPr lang="hr-HR" sz="1800" dirty="0" err="1"/>
              <a:t>Emma</a:t>
            </a:r>
            <a:r>
              <a:rPr lang="hr-HR" sz="1800" dirty="0"/>
              <a:t> </a:t>
            </a:r>
            <a:r>
              <a:rPr lang="hr-HR" sz="1800" dirty="0" err="1"/>
              <a:t>Košturjak</a:t>
            </a:r>
            <a:r>
              <a:rPr lang="hr-HR" sz="1800" dirty="0"/>
              <a:t> i </a:t>
            </a:r>
            <a:r>
              <a:rPr lang="hr-HR" sz="1800" dirty="0" err="1"/>
              <a:t>Emilie</a:t>
            </a:r>
            <a:r>
              <a:rPr lang="hr-HR" sz="1800" dirty="0"/>
              <a:t> </a:t>
            </a:r>
            <a:r>
              <a:rPr lang="hr-HR" sz="1800" dirty="0" err="1"/>
              <a:t>Zoe</a:t>
            </a:r>
            <a:r>
              <a:rPr lang="hr-HR" sz="1800" dirty="0"/>
              <a:t> </a:t>
            </a:r>
            <a:r>
              <a:rPr lang="hr-HR" sz="1800" dirty="0" err="1"/>
              <a:t>Wierschin</a:t>
            </a:r>
            <a:r>
              <a:rPr lang="hr-HR" sz="1800" dirty="0"/>
              <a:t> pod mentorstvom učiteljice </a:t>
            </a:r>
            <a:r>
              <a:rPr lang="hr-HR" sz="1800" dirty="0" err="1"/>
              <a:t>Aldee</a:t>
            </a:r>
            <a:r>
              <a:rPr lang="hr-HR" sz="1800" dirty="0"/>
              <a:t> </a:t>
            </a:r>
            <a:r>
              <a:rPr lang="hr-HR" sz="1800" dirty="0" err="1"/>
              <a:t>Budije</a:t>
            </a:r>
            <a:br>
              <a:rPr lang="hr-HR" sz="1800" dirty="0"/>
            </a:br>
            <a:r>
              <a:rPr lang="hr-HR" sz="1800" dirty="0"/>
              <a:t>- Hana </a:t>
            </a:r>
            <a:r>
              <a:rPr lang="hr-HR" sz="1800" dirty="0" err="1"/>
              <a:t>Tarade</a:t>
            </a:r>
            <a:r>
              <a:rPr lang="hr-HR" sz="1800" dirty="0"/>
              <a:t> pod mentorstvom Alenke Banić </a:t>
            </a:r>
            <a:r>
              <a:rPr lang="hr-HR" sz="1800" dirty="0" err="1"/>
              <a:t>Juričić</a:t>
            </a:r>
            <a:br>
              <a:rPr lang="hr-HR" sz="1800" dirty="0"/>
            </a:br>
            <a:r>
              <a:rPr lang="hr-HR" sz="1800" dirty="0"/>
              <a:t>- Karlo Šimić pod mentorstvom učiteljice Darije Barbić</a:t>
            </a:r>
            <a:br>
              <a:rPr lang="hr-HR" sz="1800" dirty="0"/>
            </a:br>
            <a:r>
              <a:rPr lang="hr-HR" sz="1800" dirty="0"/>
              <a:t>- Josip </a:t>
            </a:r>
            <a:r>
              <a:rPr lang="hr-HR" sz="1800" dirty="0" err="1"/>
              <a:t>Funtek</a:t>
            </a:r>
            <a:r>
              <a:rPr lang="hr-HR" sz="1800" dirty="0"/>
              <a:t>, </a:t>
            </a:r>
            <a:r>
              <a:rPr lang="hr-HR" sz="1800" dirty="0" err="1"/>
              <a:t>Analea</a:t>
            </a:r>
            <a:r>
              <a:rPr lang="hr-HR" sz="1800" dirty="0"/>
              <a:t> Hajduk i Aurora </a:t>
            </a:r>
            <a:r>
              <a:rPr lang="hr-HR" sz="1800" dirty="0" err="1"/>
              <a:t>Djidoda</a:t>
            </a:r>
            <a:r>
              <a:rPr lang="hr-HR" sz="1800" dirty="0"/>
              <a:t> pod mentorstvom učiteljice Sare Dabić</a:t>
            </a:r>
            <a:br>
              <a:rPr lang="hr-HR" sz="1800" dirty="0"/>
            </a:br>
            <a:endParaRPr lang="hr-HR" sz="1800" dirty="0"/>
          </a:p>
        </p:txBody>
      </p:sp>
      <p:pic>
        <p:nvPicPr>
          <p:cNvPr id="10242" name="Picture 2" descr="http://os-marijeiline-umag.skole.hr/upload/os-marijeiline-umag/images/newsimg/6337/Image/BeFunky-collage%20(2).jpg">
            <a:extLst>
              <a:ext uri="{FF2B5EF4-FFF2-40B4-BE49-F238E27FC236}">
                <a16:creationId xmlns:a16="http://schemas.microsoft.com/office/drawing/2014/main" id="{C0AE0131-190D-4E91-9DF7-A4AB1C47E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530" y="3048000"/>
            <a:ext cx="3411068" cy="3411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18476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BEE426C-5DAD-4BB3-AF6B-3A8F82F766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7" y="645461"/>
            <a:ext cx="7766936" cy="1712258"/>
          </a:xfrm>
        </p:spPr>
        <p:txBody>
          <a:bodyPr/>
          <a:lstStyle/>
          <a:p>
            <a:pPr algn="ctr"/>
            <a:r>
              <a:rPr lang="hr-HR" sz="2200" dirty="0"/>
              <a:t>Lina Franić osvojila druga mjesta na 27. međunarodnom natjecanju „Daleki akordi” u Splitu i na Međunarodnom glazbenom natjecanju „</a:t>
            </a:r>
            <a:r>
              <a:rPr lang="hr-HR" sz="2200" dirty="0" err="1"/>
              <a:t>Ars</a:t>
            </a:r>
            <a:r>
              <a:rPr lang="hr-HR" sz="2200" dirty="0"/>
              <a:t> Nova” u Trstu pod vodstvom učiteljice Jovane </a:t>
            </a:r>
            <a:r>
              <a:rPr lang="hr-HR" sz="2200" dirty="0" err="1"/>
              <a:t>Vučević</a:t>
            </a:r>
            <a:endParaRPr lang="hr-HR" sz="2200" dirty="0"/>
          </a:p>
        </p:txBody>
      </p:sp>
      <p:pic>
        <p:nvPicPr>
          <p:cNvPr id="12290" name="Picture 2" descr="http://os-marijeiline-umag.skole.hr/upload/os-marijeiline-umag/images/newsimg/6320/Image/BeFunky-collage%20(1).jpg">
            <a:extLst>
              <a:ext uri="{FF2B5EF4-FFF2-40B4-BE49-F238E27FC236}">
                <a16:creationId xmlns:a16="http://schemas.microsoft.com/office/drawing/2014/main" id="{BE84267C-66E8-4EE2-AEF5-7EF2FE669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283" y="2534561"/>
            <a:ext cx="5184587" cy="393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72904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BEE426C-5DAD-4BB3-AF6B-3A8F82F766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7" y="645461"/>
            <a:ext cx="7766936" cy="1416421"/>
          </a:xfrm>
        </p:spPr>
        <p:txBody>
          <a:bodyPr/>
          <a:lstStyle/>
          <a:p>
            <a:pPr algn="ctr"/>
            <a:r>
              <a:rPr lang="hr-HR" sz="2200" dirty="0"/>
              <a:t>Mihael Mudri osvojio 2., a Leon i </a:t>
            </a:r>
            <a:r>
              <a:rPr lang="hr-HR" sz="2200" dirty="0" err="1"/>
              <a:t>Noel</a:t>
            </a:r>
            <a:r>
              <a:rPr lang="hr-HR" sz="2200" dirty="0"/>
              <a:t> Šimić osvojili 1. nagrade na gitarističkom natjecanju „Kastav </a:t>
            </a:r>
            <a:r>
              <a:rPr lang="hr-HR" sz="2200" dirty="0" err="1"/>
              <a:t>Strings</a:t>
            </a:r>
            <a:r>
              <a:rPr lang="hr-HR" sz="2200" dirty="0"/>
              <a:t>” pod vodstvom učitelja Vjekoslava </a:t>
            </a:r>
            <a:r>
              <a:rPr lang="hr-HR" sz="2200" dirty="0" err="1"/>
              <a:t>Crnoborija</a:t>
            </a:r>
            <a:endParaRPr lang="hr-HR" sz="2200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5FAEF2ED-B043-415B-B133-C5A8706A14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0428" y="2420472"/>
            <a:ext cx="5056089" cy="3792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3062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BEE426C-5DAD-4BB3-AF6B-3A8F82F766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7" y="806823"/>
            <a:ext cx="7766936" cy="1766047"/>
          </a:xfrm>
        </p:spPr>
        <p:txBody>
          <a:bodyPr/>
          <a:lstStyle/>
          <a:p>
            <a:pPr algn="ctr"/>
            <a:r>
              <a:rPr lang="hr-HR" sz="2200" dirty="0" err="1"/>
              <a:t>Tajra</a:t>
            </a:r>
            <a:r>
              <a:rPr lang="hr-HR" sz="2200" dirty="0"/>
              <a:t> </a:t>
            </a:r>
            <a:r>
              <a:rPr lang="hr-HR" sz="2200" dirty="0" err="1"/>
              <a:t>Koljesnikov</a:t>
            </a:r>
            <a:r>
              <a:rPr lang="hr-HR" sz="2200" dirty="0"/>
              <a:t> osvojila 2. nagradu na Međunarodnom gitarističkom natjecanju „J. </a:t>
            </a:r>
            <a:r>
              <a:rPr lang="hr-HR" sz="2200" dirty="0" err="1"/>
              <a:t>Bream</a:t>
            </a:r>
            <a:r>
              <a:rPr lang="hr-HR" sz="2200" dirty="0"/>
              <a:t>” u Trstu pod mentorstvom učitelja Leonarda Medice </a:t>
            </a:r>
            <a:r>
              <a:rPr lang="hr-HR" sz="2200" dirty="0" err="1"/>
              <a:t>Gregoriča</a:t>
            </a:r>
            <a:r>
              <a:rPr lang="hr-HR" sz="2200" dirty="0"/>
              <a:t>, Mihael Mudri osvojio 2., a Leon i </a:t>
            </a:r>
            <a:r>
              <a:rPr lang="hr-HR" sz="2200" dirty="0" err="1"/>
              <a:t>Noel</a:t>
            </a:r>
            <a:r>
              <a:rPr lang="hr-HR" sz="2200" dirty="0"/>
              <a:t> Šimić osvojili 1. nagrade na istoimenom natjecanju pod vodstvom učitelja Vjekoslava </a:t>
            </a:r>
            <a:r>
              <a:rPr lang="hr-HR" sz="2200" dirty="0" err="1"/>
              <a:t>Crnoborija</a:t>
            </a:r>
            <a:endParaRPr lang="hr-HR" sz="2200" dirty="0"/>
          </a:p>
        </p:txBody>
      </p:sp>
      <p:pic>
        <p:nvPicPr>
          <p:cNvPr id="14338" name="Picture 2" descr="https://static.vecteezy.com/system/resources/previews/000/417/036/original/vector-classic-guitar-with-music-notes-in-background.jpg">
            <a:extLst>
              <a:ext uri="{FF2B5EF4-FFF2-40B4-BE49-F238E27FC236}">
                <a16:creationId xmlns:a16="http://schemas.microsoft.com/office/drawing/2014/main" id="{09D8F920-ED6C-4894-B374-A80F6028E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8801" y="2572871"/>
            <a:ext cx="3757384" cy="3720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11825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BEE426C-5DAD-4BB3-AF6B-3A8F82F766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6" y="645461"/>
            <a:ext cx="8094133" cy="400437"/>
          </a:xfrm>
        </p:spPr>
        <p:txBody>
          <a:bodyPr/>
          <a:lstStyle/>
          <a:p>
            <a:pPr algn="ctr"/>
            <a:r>
              <a:rPr lang="hr-HR" sz="2200" dirty="0"/>
              <a:t>Pobjednici likovnog natječaja „Stope svetog </a:t>
            </a:r>
            <a:r>
              <a:rPr lang="hr-HR" sz="2200" dirty="0" err="1"/>
              <a:t>Pelegrina</a:t>
            </a:r>
            <a:r>
              <a:rPr lang="hr-HR" sz="2200" dirty="0"/>
              <a:t>” 2024. </a:t>
            </a:r>
          </a:p>
        </p:txBody>
      </p:sp>
      <p:pic>
        <p:nvPicPr>
          <p:cNvPr id="1026" name="Picture 2" descr="http://os-marijeiline-umag.skole.hr/upload/os-marijeiline-umag/images/newsimg/6341/Image/BeFunky-collage%20(3).jpg">
            <a:extLst>
              <a:ext uri="{FF2B5EF4-FFF2-40B4-BE49-F238E27FC236}">
                <a16:creationId xmlns:a16="http://schemas.microsoft.com/office/drawing/2014/main" id="{AE511E05-7856-491F-81A2-DC1271AE0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575" y="1251685"/>
            <a:ext cx="4274143" cy="496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avokutnik 2">
            <a:extLst>
              <a:ext uri="{FF2B5EF4-FFF2-40B4-BE49-F238E27FC236}">
                <a16:creationId xmlns:a16="http://schemas.microsoft.com/office/drawing/2014/main" id="{1331FA9B-8B7E-4596-959D-1EE3229EDB43}"/>
              </a:ext>
            </a:extLst>
          </p:cNvPr>
          <p:cNvSpPr/>
          <p:nvPr/>
        </p:nvSpPr>
        <p:spPr>
          <a:xfrm>
            <a:off x="5477435" y="1837765"/>
            <a:ext cx="4876799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600" dirty="0">
                <a:solidFill>
                  <a:srgbClr val="000000"/>
                </a:solidFill>
                <a:latin typeface="Verdana" panose="020B0604030504040204" pitchFamily="34" charset="0"/>
              </a:rPr>
              <a:t>1. Razred - Roman </a:t>
            </a:r>
            <a:r>
              <a:rPr lang="hr-HR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Škropeta</a:t>
            </a:r>
            <a:r>
              <a:rPr lang="hr-HR" sz="1600" dirty="0">
                <a:solidFill>
                  <a:srgbClr val="000000"/>
                </a:solidFill>
                <a:latin typeface="Verdana" panose="020B0604030504040204" pitchFamily="34" charset="0"/>
              </a:rPr>
              <a:t>, </a:t>
            </a:r>
            <a:r>
              <a:rPr lang="hr-HR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Puzava dobriči</a:t>
            </a:r>
            <a:r>
              <a:rPr lang="hr-HR" sz="1600" dirty="0">
                <a:solidFill>
                  <a:srgbClr val="000000"/>
                </a:solidFill>
                <a:latin typeface="Verdana" panose="020B0604030504040204" pitchFamily="34" charset="0"/>
              </a:rPr>
              <a:t>ca, PŠ </a:t>
            </a:r>
            <a:r>
              <a:rPr lang="hr-HR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Juricani</a:t>
            </a:r>
            <a:r>
              <a:rPr lang="hr-HR" sz="1600" dirty="0">
                <a:solidFill>
                  <a:srgbClr val="000000"/>
                </a:solidFill>
                <a:latin typeface="Verdana" panose="020B0604030504040204" pitchFamily="34" charset="0"/>
              </a:rPr>
              <a:t>, učiteljica: Ksenija Pavlović</a:t>
            </a:r>
            <a:br>
              <a:rPr lang="hr-HR" sz="1600" dirty="0"/>
            </a:br>
            <a:r>
              <a:rPr lang="hr-HR" sz="1600" dirty="0">
                <a:solidFill>
                  <a:srgbClr val="000000"/>
                </a:solidFill>
                <a:latin typeface="Verdana" panose="020B0604030504040204" pitchFamily="34" charset="0"/>
              </a:rPr>
              <a:t>2. razred - Gabriel Vidović, PŠ </a:t>
            </a:r>
            <a:r>
              <a:rPr lang="hr-HR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Juricani</a:t>
            </a:r>
            <a:r>
              <a:rPr lang="hr-HR" sz="1600" dirty="0">
                <a:solidFill>
                  <a:srgbClr val="000000"/>
                </a:solidFill>
                <a:latin typeface="Verdana" panose="020B0604030504040204" pitchFamily="34" charset="0"/>
              </a:rPr>
              <a:t>, učiteljica: Ksenija Pavlović</a:t>
            </a:r>
            <a:br>
              <a:rPr lang="hr-HR" sz="1600" dirty="0"/>
            </a:br>
            <a:r>
              <a:rPr lang="hr-HR" sz="1600" dirty="0">
                <a:solidFill>
                  <a:srgbClr val="000000"/>
                </a:solidFill>
                <a:latin typeface="Verdana" panose="020B0604030504040204" pitchFamily="34" charset="0"/>
              </a:rPr>
              <a:t>3. razred - Lejla Milosavljević, </a:t>
            </a:r>
            <a:r>
              <a:rPr lang="hr-HR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Špar</a:t>
            </a:r>
            <a:r>
              <a:rPr lang="hr-HR" sz="1600" dirty="0">
                <a:solidFill>
                  <a:srgbClr val="000000"/>
                </a:solidFill>
                <a:latin typeface="Verdana" panose="020B0604030504040204" pitchFamily="34" charset="0"/>
              </a:rPr>
              <a:t>oge, PŠ </a:t>
            </a:r>
            <a:r>
              <a:rPr lang="hr-HR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Juricani</a:t>
            </a:r>
            <a:r>
              <a:rPr lang="hr-HR" sz="1600" dirty="0">
                <a:solidFill>
                  <a:srgbClr val="000000"/>
                </a:solidFill>
                <a:latin typeface="Verdana" panose="020B0604030504040204" pitchFamily="34" charset="0"/>
              </a:rPr>
              <a:t>, učiteljica: Sara Majdak</a:t>
            </a:r>
            <a:br>
              <a:rPr lang="hr-HR" sz="1600" dirty="0"/>
            </a:br>
            <a:r>
              <a:rPr lang="hr-HR" sz="1600" dirty="0">
                <a:solidFill>
                  <a:srgbClr val="000000"/>
                </a:solidFill>
                <a:latin typeface="Verdana" panose="020B0604030504040204" pitchFamily="34" charset="0"/>
              </a:rPr>
              <a:t>5. razred - Sabina </a:t>
            </a:r>
            <a:r>
              <a:rPr lang="hr-HR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Kruševljanin</a:t>
            </a:r>
            <a:r>
              <a:rPr lang="hr-HR" sz="1600" dirty="0">
                <a:solidFill>
                  <a:srgbClr val="000000"/>
                </a:solidFill>
                <a:latin typeface="Verdana" panose="020B0604030504040204" pitchFamily="34" charset="0"/>
              </a:rPr>
              <a:t>, </a:t>
            </a:r>
            <a:r>
              <a:rPr lang="hr-HR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Moja mal</a:t>
            </a:r>
            <a:r>
              <a:rPr lang="hr-HR" sz="1600" dirty="0">
                <a:solidFill>
                  <a:srgbClr val="000000"/>
                </a:solidFill>
                <a:latin typeface="Verdana" panose="020B0604030504040204" pitchFamily="34" charset="0"/>
              </a:rPr>
              <a:t>a </a:t>
            </a:r>
            <a:r>
              <a:rPr lang="hr-HR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kuhinj</a:t>
            </a:r>
            <a:r>
              <a:rPr lang="hr-HR" sz="1600" dirty="0">
                <a:solidFill>
                  <a:srgbClr val="000000"/>
                </a:solidFill>
                <a:latin typeface="Verdana" panose="020B0604030504040204" pitchFamily="34" charset="0"/>
              </a:rPr>
              <a:t>a, OŠ Marije i Line, mentorica: </a:t>
            </a:r>
            <a:r>
              <a:rPr lang="hr-HR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Sabrina</a:t>
            </a:r>
            <a:r>
              <a:rPr lang="hr-HR" sz="16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r-HR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Fatorić</a:t>
            </a:r>
            <a:r>
              <a:rPr lang="hr-HR" sz="16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r-HR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Bertović</a:t>
            </a:r>
            <a:br>
              <a:rPr lang="hr-HR" sz="1600" dirty="0"/>
            </a:br>
            <a:r>
              <a:rPr lang="hr-HR" sz="1600" dirty="0">
                <a:solidFill>
                  <a:srgbClr val="000000"/>
                </a:solidFill>
                <a:latin typeface="Verdana" panose="020B0604030504040204" pitchFamily="34" charset="0"/>
              </a:rPr>
              <a:t>6. razred - Sara </a:t>
            </a:r>
            <a:r>
              <a:rPr lang="hr-HR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Šćulac</a:t>
            </a:r>
            <a:r>
              <a:rPr lang="hr-HR" sz="1600" dirty="0">
                <a:solidFill>
                  <a:srgbClr val="000000"/>
                </a:solidFill>
                <a:latin typeface="Verdana" panose="020B0604030504040204" pitchFamily="34" charset="0"/>
              </a:rPr>
              <a:t>, </a:t>
            </a:r>
            <a:r>
              <a:rPr lang="hr-HR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Moj v</a:t>
            </a:r>
            <a:r>
              <a:rPr lang="hr-HR" sz="1600" dirty="0">
                <a:solidFill>
                  <a:srgbClr val="000000"/>
                </a:solidFill>
                <a:latin typeface="Verdana" panose="020B0604030504040204" pitchFamily="34" charset="0"/>
              </a:rPr>
              <a:t>rt, OŠ Marije i Line, mentorica: </a:t>
            </a:r>
            <a:r>
              <a:rPr lang="hr-HR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Sabrina</a:t>
            </a:r>
            <a:r>
              <a:rPr lang="hr-HR" sz="16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r-HR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Fatorić</a:t>
            </a:r>
            <a:r>
              <a:rPr lang="hr-HR" sz="16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r-HR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Bertović</a:t>
            </a:r>
            <a:br>
              <a:rPr lang="hr-HR" sz="1600" dirty="0"/>
            </a:br>
            <a:r>
              <a:rPr lang="hr-HR" sz="1600" dirty="0">
                <a:solidFill>
                  <a:srgbClr val="000000"/>
                </a:solidFill>
                <a:latin typeface="Verdana" panose="020B0604030504040204" pitchFamily="34" charset="0"/>
              </a:rPr>
              <a:t>7. razred - </a:t>
            </a:r>
            <a:r>
              <a:rPr lang="hr-HR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Fran</a:t>
            </a:r>
            <a:r>
              <a:rPr lang="hr-HR" sz="16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r-HR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Mikolčević</a:t>
            </a:r>
            <a:r>
              <a:rPr lang="hr-HR" sz="1600" dirty="0">
                <a:solidFill>
                  <a:srgbClr val="000000"/>
                </a:solidFill>
                <a:latin typeface="Verdana" panose="020B0604030504040204" pitchFamily="34" charset="0"/>
              </a:rPr>
              <a:t>, </a:t>
            </a:r>
            <a:r>
              <a:rPr lang="hr-HR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Zdravlje u b</a:t>
            </a:r>
            <a:r>
              <a:rPr lang="hr-HR" sz="1600" dirty="0">
                <a:solidFill>
                  <a:srgbClr val="000000"/>
                </a:solidFill>
                <a:latin typeface="Verdana" panose="020B0604030504040204" pitchFamily="34" charset="0"/>
              </a:rPr>
              <a:t>očici, OŠ Marije i Line, mentorica: </a:t>
            </a:r>
            <a:r>
              <a:rPr lang="hr-HR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Sabrina</a:t>
            </a:r>
            <a:r>
              <a:rPr lang="hr-HR" sz="16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r-HR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Fatorić</a:t>
            </a:r>
            <a:r>
              <a:rPr lang="hr-HR" sz="16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r-HR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Bertović</a:t>
            </a:r>
            <a:br>
              <a:rPr lang="hr-HR" sz="1600" dirty="0"/>
            </a:br>
            <a:r>
              <a:rPr lang="hr-HR" sz="1600" dirty="0">
                <a:solidFill>
                  <a:srgbClr val="000000"/>
                </a:solidFill>
                <a:latin typeface="Verdana" panose="020B0604030504040204" pitchFamily="34" charset="0"/>
              </a:rPr>
              <a:t>8. razred - </a:t>
            </a:r>
            <a:r>
              <a:rPr lang="hr-HR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Lajla</a:t>
            </a:r>
            <a:r>
              <a:rPr lang="hr-HR" sz="1600" dirty="0">
                <a:solidFill>
                  <a:srgbClr val="000000"/>
                </a:solidFill>
                <a:latin typeface="Verdana" panose="020B0604030504040204" pitchFamily="34" charset="0"/>
              </a:rPr>
              <a:t> Lukić, </a:t>
            </a:r>
            <a:r>
              <a:rPr lang="hr-HR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U šet</a:t>
            </a:r>
            <a:r>
              <a:rPr lang="hr-HR" sz="1600" dirty="0">
                <a:solidFill>
                  <a:srgbClr val="000000"/>
                </a:solidFill>
                <a:latin typeface="Verdana" panose="020B0604030504040204" pitchFamily="34" charset="0"/>
              </a:rPr>
              <a:t>nji, OŠ Marije i Line, mentorica: </a:t>
            </a:r>
            <a:r>
              <a:rPr lang="hr-HR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Sabrina</a:t>
            </a:r>
            <a:r>
              <a:rPr lang="hr-HR" sz="16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r-HR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Fatorić</a:t>
            </a:r>
            <a:r>
              <a:rPr lang="hr-HR" sz="16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r-HR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Bertović</a:t>
            </a:r>
            <a:endParaRPr lang="hr-HR" sz="1600" dirty="0"/>
          </a:p>
        </p:txBody>
      </p:sp>
    </p:spTree>
    <p:extLst>
      <p:ext uri="{BB962C8B-B14F-4D97-AF65-F5344CB8AC3E}">
        <p14:creationId xmlns:p14="http://schemas.microsoft.com/office/powerpoint/2010/main" val="9286199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BEE426C-5DAD-4BB3-AF6B-3A8F82F766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7" y="717176"/>
            <a:ext cx="7766936" cy="1559859"/>
          </a:xfrm>
        </p:spPr>
        <p:txBody>
          <a:bodyPr/>
          <a:lstStyle/>
          <a:p>
            <a:pPr algn="ctr"/>
            <a:r>
              <a:rPr lang="hr-HR" sz="2800" dirty="0"/>
              <a:t>Karlo Šimić osvojio je 1. mjesto na županijskom Natjecanju iz matematike pod mentorstvom učiteljice Jelene Franić </a:t>
            </a:r>
            <a:r>
              <a:rPr lang="hr-HR" sz="2800" dirty="0" err="1"/>
              <a:t>Rihter</a:t>
            </a:r>
            <a:endParaRPr lang="hr-HR" sz="2800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ABEC514E-EEB5-45B9-B842-7E057A34B6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6964" y="2686050"/>
            <a:ext cx="4814047" cy="361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0183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BEE426C-5DAD-4BB3-AF6B-3A8F82F766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7" y="645461"/>
            <a:ext cx="7766936" cy="1416421"/>
          </a:xfrm>
        </p:spPr>
        <p:txBody>
          <a:bodyPr/>
          <a:lstStyle/>
          <a:p>
            <a:pPr algn="ctr"/>
            <a:r>
              <a:rPr lang="hr-HR" sz="2200" dirty="0"/>
              <a:t>Bruno </a:t>
            </a:r>
            <a:r>
              <a:rPr lang="hr-HR" sz="2200" dirty="0" err="1"/>
              <a:t>Pratljačić</a:t>
            </a:r>
            <a:r>
              <a:rPr lang="hr-HR" sz="2200" dirty="0"/>
              <a:t> i Karlo Šimić osvojili 1. mjesto u sklopu projekta „Posjet učenika 8. razreda Vukovaru</a:t>
            </a:r>
            <a:r>
              <a:rPr lang="hr-HR" sz="2200"/>
              <a:t>” u kvizu </a:t>
            </a:r>
            <a:r>
              <a:rPr lang="hr-HR" sz="2200" dirty="0"/>
              <a:t>– Bez ponavljanja prošlosti nema ni izgradnje budućnosti!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14263C49-7E92-49C6-92D4-ECB37BCECE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5906" y="2393578"/>
            <a:ext cx="3936331" cy="387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368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BEE426C-5DAD-4BB3-AF6B-3A8F82F766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7" y="717176"/>
            <a:ext cx="7766936" cy="1801906"/>
          </a:xfrm>
        </p:spPr>
        <p:txBody>
          <a:bodyPr/>
          <a:lstStyle/>
          <a:p>
            <a:pPr algn="ctr"/>
            <a:r>
              <a:rPr lang="hr-HR" sz="2600" dirty="0"/>
              <a:t>Karlo Šimić osvojio je 1. mjesto u kategoriji Osnove informatike, Leon Šimić 2. mjesto u kategoriji Primjene algoritama na županijskom Natjecanju iz informatike pod mentorstvom učiteljice Matee </a:t>
            </a:r>
            <a:r>
              <a:rPr lang="hr-HR" sz="2600" dirty="0" err="1"/>
              <a:t>Selimović</a:t>
            </a:r>
            <a:endParaRPr lang="hr-HR" sz="2600" dirty="0"/>
          </a:p>
        </p:txBody>
      </p:sp>
      <p:pic>
        <p:nvPicPr>
          <p:cNvPr id="1026" name="Picture 2" descr="http://os-marijeiline-umag.skole.hr/upload/os-marijeiline-umag/images/newsimg/6283/Image/Zup%20iz%20informatike_kolaz.jpg">
            <a:extLst>
              <a:ext uri="{FF2B5EF4-FFF2-40B4-BE49-F238E27FC236}">
                <a16:creationId xmlns:a16="http://schemas.microsoft.com/office/drawing/2014/main" id="{F77C0C23-AC8B-49B7-92C9-FD1EAD4F5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107" y="2590802"/>
            <a:ext cx="3980328" cy="3980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07962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BEE426C-5DAD-4BB3-AF6B-3A8F82F766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7" y="717176"/>
            <a:ext cx="7766936" cy="1685365"/>
          </a:xfrm>
        </p:spPr>
        <p:txBody>
          <a:bodyPr/>
          <a:lstStyle/>
          <a:p>
            <a:pPr algn="ctr"/>
            <a:r>
              <a:rPr lang="hr-HR" sz="2800" dirty="0"/>
              <a:t>Mihael Crnković i Bruno </a:t>
            </a:r>
            <a:r>
              <a:rPr lang="hr-HR" sz="2800" dirty="0" err="1"/>
              <a:t>Pratljačić</a:t>
            </a:r>
            <a:r>
              <a:rPr lang="hr-HR" sz="2800" dirty="0"/>
              <a:t> osvojili  3. mjesto na istarskom zavičajnom kvizu „Krasna zemljo – </a:t>
            </a:r>
            <a:r>
              <a:rPr lang="hr-HR" sz="2800" dirty="0" err="1"/>
              <a:t>meraviglioso</a:t>
            </a:r>
            <a:r>
              <a:rPr lang="hr-HR" sz="2800" dirty="0"/>
              <a:t> </a:t>
            </a:r>
            <a:r>
              <a:rPr lang="hr-HR" sz="2800" dirty="0" err="1"/>
              <a:t>paese</a:t>
            </a:r>
            <a:r>
              <a:rPr lang="hr-HR" sz="2800" dirty="0"/>
              <a:t>” u Pazinu pod mentorstvom učiteljice Lidije </a:t>
            </a:r>
            <a:r>
              <a:rPr lang="hr-HR" sz="2800" dirty="0" err="1"/>
              <a:t>Lešić</a:t>
            </a:r>
            <a:endParaRPr lang="hr-HR" sz="2800" dirty="0"/>
          </a:p>
        </p:txBody>
      </p:sp>
      <p:pic>
        <p:nvPicPr>
          <p:cNvPr id="2050" name="Picture 2" descr="http://os-marijeiline-umag.skole.hr/upload/os-marijeiline-umag/images/newsimg/6111/Image/Mihael.jpg">
            <a:extLst>
              <a:ext uri="{FF2B5EF4-FFF2-40B4-BE49-F238E27FC236}">
                <a16:creationId xmlns:a16="http://schemas.microsoft.com/office/drawing/2014/main" id="{C1211CD2-59A1-4926-941D-9913BB01F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255" y="2643915"/>
            <a:ext cx="4971022" cy="3864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43186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BEE426C-5DAD-4BB3-AF6B-3A8F82F766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7" y="717177"/>
            <a:ext cx="7766936" cy="1497106"/>
          </a:xfrm>
        </p:spPr>
        <p:txBody>
          <a:bodyPr/>
          <a:lstStyle/>
          <a:p>
            <a:pPr algn="ctr"/>
            <a:r>
              <a:rPr lang="hr-HR" sz="2800" dirty="0"/>
              <a:t>Bruno </a:t>
            </a:r>
            <a:r>
              <a:rPr lang="hr-HR" sz="2800" dirty="0" err="1"/>
              <a:t>Pratljačić</a:t>
            </a:r>
            <a:r>
              <a:rPr lang="hr-HR" sz="2800" dirty="0"/>
              <a:t> osvojio 2., a Karlo Šimić 3. mjesto na županijskom Natjecanju iz povijesti pod mentorstvom učiteljice Lidije </a:t>
            </a:r>
            <a:r>
              <a:rPr lang="hr-HR" sz="2800" dirty="0" err="1"/>
              <a:t>Lešić</a:t>
            </a:r>
            <a:endParaRPr lang="hr-HR" sz="2800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0B311C6B-ADDA-49EE-91B9-657FFEFE2C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7793" y="2653553"/>
            <a:ext cx="5308422" cy="3872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1041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BEE426C-5DAD-4BB3-AF6B-3A8F82F766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7" y="717177"/>
            <a:ext cx="7766936" cy="1335741"/>
          </a:xfrm>
        </p:spPr>
        <p:txBody>
          <a:bodyPr/>
          <a:lstStyle/>
          <a:p>
            <a:pPr algn="ctr"/>
            <a:r>
              <a:rPr lang="hr-HR" sz="2600" dirty="0" err="1"/>
              <a:t>Amar</a:t>
            </a:r>
            <a:r>
              <a:rPr lang="hr-HR" sz="2600" dirty="0"/>
              <a:t> </a:t>
            </a:r>
            <a:r>
              <a:rPr lang="hr-HR" sz="2600" dirty="0" err="1"/>
              <a:t>Halilović</a:t>
            </a:r>
            <a:r>
              <a:rPr lang="hr-HR" sz="2600" dirty="0"/>
              <a:t> osvojio 3. mjesto na županijskom Natjecanju iz islamskog vjeronauka pod mentorstvom učitelja </a:t>
            </a:r>
            <a:r>
              <a:rPr lang="hr-HR" sz="2600" dirty="0" err="1"/>
              <a:t>Elvedina</a:t>
            </a:r>
            <a:r>
              <a:rPr lang="hr-HR" sz="2600" dirty="0"/>
              <a:t> </a:t>
            </a:r>
            <a:r>
              <a:rPr lang="hr-HR" sz="2600" dirty="0" err="1"/>
              <a:t>Posavljaka</a:t>
            </a:r>
            <a:endParaRPr lang="hr-HR" sz="2600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6C838D1A-6A5F-4B7E-B78B-B42EE95C4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5089" y="2263587"/>
            <a:ext cx="3237381" cy="4316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0281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BEE426C-5DAD-4BB3-AF6B-3A8F82F766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7" y="950258"/>
            <a:ext cx="7766936" cy="2384613"/>
          </a:xfrm>
        </p:spPr>
        <p:txBody>
          <a:bodyPr/>
          <a:lstStyle/>
          <a:p>
            <a:pPr algn="ctr"/>
            <a:r>
              <a:rPr lang="hr-HR" sz="2800" dirty="0"/>
              <a:t>Luka Matijašić, Mihael </a:t>
            </a:r>
            <a:r>
              <a:rPr lang="hr-HR" sz="2800" dirty="0" err="1"/>
              <a:t>Mečulj</a:t>
            </a:r>
            <a:r>
              <a:rPr lang="hr-HR" sz="2800" dirty="0"/>
              <a:t>,  </a:t>
            </a:r>
            <a:r>
              <a:rPr lang="hr-HR" sz="2800" dirty="0" err="1"/>
              <a:t>Mark</a:t>
            </a:r>
            <a:r>
              <a:rPr lang="hr-HR" sz="2800" dirty="0"/>
              <a:t> Šimunić, Oliver Galović, </a:t>
            </a:r>
            <a:r>
              <a:rPr lang="hr-HR" sz="2800" dirty="0" err="1"/>
              <a:t>Lean</a:t>
            </a:r>
            <a:r>
              <a:rPr lang="hr-HR" sz="2800" dirty="0"/>
              <a:t> Brajković, Azur </a:t>
            </a:r>
            <a:r>
              <a:rPr lang="hr-HR" sz="2800" dirty="0" err="1"/>
              <a:t>Smajlović</a:t>
            </a:r>
            <a:r>
              <a:rPr lang="hr-HR" sz="2800" dirty="0"/>
              <a:t>, Gabrijel </a:t>
            </a:r>
            <a:r>
              <a:rPr lang="hr-HR" sz="2800" dirty="0" err="1"/>
              <a:t>Natanelić</a:t>
            </a:r>
            <a:r>
              <a:rPr lang="hr-HR" sz="2800" dirty="0"/>
              <a:t>, Matija </a:t>
            </a:r>
            <a:r>
              <a:rPr lang="hr-HR" sz="2800" dirty="0" err="1"/>
              <a:t>Velenik</a:t>
            </a:r>
            <a:r>
              <a:rPr lang="hr-HR" sz="2800" dirty="0"/>
              <a:t>, Marin Drlje, Noa </a:t>
            </a:r>
            <a:r>
              <a:rPr lang="hr-HR" sz="2800" dirty="0" err="1"/>
              <a:t>Tomrecaj</a:t>
            </a:r>
            <a:r>
              <a:rPr lang="hr-HR" sz="2800" dirty="0"/>
              <a:t> i Roko Lisica osvojili  2. mjesto na županijskom Natjecanju u rukometu pod vodstvom učiteljice Vedrane Gržinić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EEF1F578-A62F-4011-9AA6-6C9E26E018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5324" y="3653118"/>
            <a:ext cx="3090422" cy="3204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9924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BEE426C-5DAD-4BB3-AF6B-3A8F82F766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7" y="1084729"/>
            <a:ext cx="7923804" cy="1676400"/>
          </a:xfrm>
        </p:spPr>
        <p:txBody>
          <a:bodyPr/>
          <a:lstStyle/>
          <a:p>
            <a:pPr algn="ctr"/>
            <a:r>
              <a:rPr lang="hr-HR" sz="2400" dirty="0"/>
              <a:t>Dječaci Karlo Šimić, Teo Kmet, Nikola Bjelajac i Matija Benčić osvojili 2. mjesto na županijskom Natjecanju u stolnom tenisu, a djevojčice Sara </a:t>
            </a:r>
            <a:r>
              <a:rPr lang="hr-HR" sz="2400" dirty="0" err="1"/>
              <a:t>Šćulac</a:t>
            </a:r>
            <a:r>
              <a:rPr lang="hr-HR" sz="2400" dirty="0"/>
              <a:t>, Karin Č</a:t>
            </a:r>
            <a:r>
              <a:rPr lang="hr-HR" sz="2400"/>
              <a:t>umpek</a:t>
            </a:r>
            <a:r>
              <a:rPr lang="hr-HR" sz="2400" dirty="0"/>
              <a:t>, </a:t>
            </a:r>
            <a:r>
              <a:rPr lang="hr-HR" sz="2400" dirty="0" err="1"/>
              <a:t>Tia</a:t>
            </a:r>
            <a:r>
              <a:rPr lang="hr-HR" sz="2400" dirty="0"/>
              <a:t> Greblo i Mila </a:t>
            </a:r>
            <a:r>
              <a:rPr lang="hr-HR" sz="2400" dirty="0" err="1"/>
              <a:t>Nuić</a:t>
            </a:r>
            <a:r>
              <a:rPr lang="hr-HR" sz="2400" dirty="0"/>
              <a:t> nakon 1. mjesta na županijskom osvojile 9. mjesto na državnom Natjecanju u stolnom tenisu pod vodstvom učiteljice Vedrane Gržinić</a:t>
            </a:r>
          </a:p>
        </p:txBody>
      </p:sp>
      <p:pic>
        <p:nvPicPr>
          <p:cNvPr id="4098" name="Picture 2" descr="http://os-marijeiline-umag.skole.hr/upload/os-marijeiline-umag/images/newsimg/6181/Image/bvjhbjk.png">
            <a:extLst>
              <a:ext uri="{FF2B5EF4-FFF2-40B4-BE49-F238E27FC236}">
                <a16:creationId xmlns:a16="http://schemas.microsoft.com/office/drawing/2014/main" id="{F27B0849-9948-4E2A-A284-30E598103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2204" y="2940423"/>
            <a:ext cx="4781178" cy="3585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34689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BEE426C-5DAD-4BB3-AF6B-3A8F82F766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7" y="645460"/>
            <a:ext cx="7766936" cy="2034987"/>
          </a:xfrm>
        </p:spPr>
        <p:txBody>
          <a:bodyPr/>
          <a:lstStyle/>
          <a:p>
            <a:pPr algn="ctr"/>
            <a:r>
              <a:rPr lang="hr-HR" sz="2400" dirty="0"/>
              <a:t>Dječaci Vid Kovačić, Karlo </a:t>
            </a:r>
            <a:r>
              <a:rPr lang="hr-HR" sz="2400" dirty="0" err="1"/>
              <a:t>Muranović</a:t>
            </a:r>
            <a:r>
              <a:rPr lang="hr-HR" sz="2400" dirty="0"/>
              <a:t>, Ryan </a:t>
            </a:r>
            <a:r>
              <a:rPr lang="hr-HR" sz="2400" dirty="0" err="1"/>
              <a:t>Bibalo</a:t>
            </a:r>
            <a:r>
              <a:rPr lang="hr-HR" sz="2400" dirty="0"/>
              <a:t>, Filip </a:t>
            </a:r>
            <a:r>
              <a:rPr lang="hr-HR" sz="2400" dirty="0" err="1"/>
              <a:t>Milek</a:t>
            </a:r>
            <a:r>
              <a:rPr lang="hr-HR" sz="2400" dirty="0"/>
              <a:t>, </a:t>
            </a:r>
            <a:r>
              <a:rPr lang="hr-HR" sz="2400" dirty="0" err="1"/>
              <a:t>Vjeko</a:t>
            </a:r>
            <a:r>
              <a:rPr lang="hr-HR" sz="2400" dirty="0"/>
              <a:t> </a:t>
            </a:r>
            <a:r>
              <a:rPr lang="hr-HR" sz="2400" dirty="0" err="1"/>
              <a:t>Škarda</a:t>
            </a:r>
            <a:r>
              <a:rPr lang="hr-HR" sz="2400" dirty="0"/>
              <a:t>, Mihael </a:t>
            </a:r>
            <a:r>
              <a:rPr lang="hr-HR" sz="2400" dirty="0" err="1"/>
              <a:t>Mikolčević</a:t>
            </a:r>
            <a:r>
              <a:rPr lang="hr-HR" sz="2400" dirty="0"/>
              <a:t>, Oliver Davidović </a:t>
            </a:r>
            <a:r>
              <a:rPr lang="hr-HR" sz="2400" dirty="0" err="1"/>
              <a:t>Lutsch</a:t>
            </a:r>
            <a:r>
              <a:rPr lang="hr-HR" sz="2400" dirty="0"/>
              <a:t>, Matija </a:t>
            </a:r>
            <a:r>
              <a:rPr lang="hr-HR" sz="2400" dirty="0" err="1"/>
              <a:t>Velenik</a:t>
            </a:r>
            <a:r>
              <a:rPr lang="hr-HR" sz="2400" dirty="0"/>
              <a:t> i </a:t>
            </a:r>
            <a:r>
              <a:rPr lang="hr-HR" sz="2400" dirty="0" err="1"/>
              <a:t>Nik</a:t>
            </a:r>
            <a:r>
              <a:rPr lang="hr-HR" sz="2400" dirty="0"/>
              <a:t> </a:t>
            </a:r>
            <a:r>
              <a:rPr lang="hr-HR" sz="2400" dirty="0" err="1"/>
              <a:t>Škafar</a:t>
            </a:r>
            <a:r>
              <a:rPr lang="hr-HR" sz="2400" dirty="0"/>
              <a:t> </a:t>
            </a:r>
            <a:r>
              <a:rPr lang="hr-HR" sz="2400" dirty="0" err="1"/>
              <a:t>Žužić</a:t>
            </a:r>
            <a:r>
              <a:rPr lang="hr-HR" sz="2400" dirty="0"/>
              <a:t> osvojili 2. mjesto na županijskom Natjecanju u atletici pod vodstvom učitelja Dražena </a:t>
            </a:r>
            <a:r>
              <a:rPr lang="hr-HR" sz="2400" dirty="0" err="1"/>
              <a:t>Lekšana</a:t>
            </a:r>
            <a:endParaRPr lang="hr-HR" sz="2400" dirty="0"/>
          </a:p>
        </p:txBody>
      </p:sp>
      <p:pic>
        <p:nvPicPr>
          <p:cNvPr id="6148" name="Picture 4" descr="http://os-marijeiline-umag.skole.hr/upload/os-marijeiline-umag/images/newsimg/6142/Image/IMG_20231025_133350.jpg">
            <a:extLst>
              <a:ext uri="{FF2B5EF4-FFF2-40B4-BE49-F238E27FC236}">
                <a16:creationId xmlns:a16="http://schemas.microsoft.com/office/drawing/2014/main" id="{2143A9D3-B19A-425D-A319-7F39CA78B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4871" y="2855258"/>
            <a:ext cx="4595906" cy="3446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5613936"/>
      </p:ext>
    </p:extLst>
  </p:cSld>
  <p:clrMapOvr>
    <a:masterClrMapping/>
  </p:clrMapOvr>
</p:sld>
</file>

<file path=ppt/theme/theme1.xml><?xml version="1.0" encoding="utf-8"?>
<a:theme xmlns:a="http://schemas.openxmlformats.org/drawingml/2006/main" name="Faset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186</TotalTime>
  <Words>609</Words>
  <Application>Microsoft Office PowerPoint</Application>
  <PresentationFormat>Široki zaslon</PresentationFormat>
  <Paragraphs>21</Paragraphs>
  <Slides>20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20</vt:i4>
      </vt:variant>
    </vt:vector>
  </HeadingPairs>
  <TitlesOfParts>
    <vt:vector size="25" baseType="lpstr">
      <vt:lpstr>Arial</vt:lpstr>
      <vt:lpstr>Trebuchet MS</vt:lpstr>
      <vt:lpstr>Verdana</vt:lpstr>
      <vt:lpstr>Wingdings 3</vt:lpstr>
      <vt:lpstr>Faseta</vt:lpstr>
      <vt:lpstr>Uspjesi na natjecanjima i u sportu u šk. god. 2023./2024.</vt:lpstr>
      <vt:lpstr>Karlo Šimić osvojio je 1. mjesto na županijskom Natjecanju iz matematike pod mentorstvom učiteljice Jelene Franić Rihter</vt:lpstr>
      <vt:lpstr>Karlo Šimić osvojio je 1. mjesto u kategoriji Osnove informatike, Leon Šimić 2. mjesto u kategoriji Primjene algoritama na županijskom Natjecanju iz informatike pod mentorstvom učiteljice Matee Selimović</vt:lpstr>
      <vt:lpstr>Mihael Crnković i Bruno Pratljačić osvojili  3. mjesto na istarskom zavičajnom kvizu „Krasna zemljo – meraviglioso paese” u Pazinu pod mentorstvom učiteljice Lidije Lešić</vt:lpstr>
      <vt:lpstr>Bruno Pratljačić osvojio 2., a Karlo Šimić 3. mjesto na županijskom Natjecanju iz povijesti pod mentorstvom učiteljice Lidije Lešić</vt:lpstr>
      <vt:lpstr>Amar Halilović osvojio 3. mjesto na županijskom Natjecanju iz islamskog vjeronauka pod mentorstvom učitelja Elvedina Posavljaka</vt:lpstr>
      <vt:lpstr>Luka Matijašić, Mihael Mečulj,  Mark Šimunić, Oliver Galović, Lean Brajković, Azur Smajlović, Gabrijel Natanelić, Matija Velenik, Marin Drlje, Noa Tomrecaj i Roko Lisica osvojili  2. mjesto na županijskom Natjecanju u rukometu pod vodstvom učiteljice Vedrane Gržinić</vt:lpstr>
      <vt:lpstr>Dječaci Karlo Šimić, Teo Kmet, Nikola Bjelajac i Matija Benčić osvojili 2. mjesto na županijskom Natjecanju u stolnom tenisu, a djevojčice Sara Šćulac, Karin Čumpek, Tia Greblo i Mila Nuić nakon 1. mjesta na županijskom osvojile 9. mjesto na državnom Natjecanju u stolnom tenisu pod vodstvom učiteljice Vedrane Gržinić</vt:lpstr>
      <vt:lpstr>Dječaci Vid Kovačić, Karlo Muranović, Ryan Bibalo, Filip Milek, Vjeko Škarda, Mihael Mikolčević, Oliver Davidović Lutsch, Matija Velenik i Nik Škafar Žužić osvojili 2. mjesto na županijskom Natjecanju u atletici pod vodstvom učitelja Dražena Lekšana</vt:lpstr>
      <vt:lpstr>Djevojčice Laura i Antea Hanzl, Matea Brozić, Giulia Baioch Zakinja i Lucija Stojaković osvojile 6. mjesto na državnom Natjecanju u gimnastici pod mentorstvom Dražena Lekšana, a dječaci Ryan Bibalo, Leon Codiglia, Dominik Bulić i Ezra Keteleš osvojili 9. mjesto na istoimenom natjecanju pod mentorstvom Vedrane Gržinić</vt:lpstr>
      <vt:lpstr>Evelin Parencan osvojila 4. mjesto na državnom Natjecanju iz talijanskoga jezika pod mentorstvom učiteljice Ive Tonello</vt:lpstr>
      <vt:lpstr>Ekipa u sastavu Marije Đukes, Nike Valečić, Tije Marković i Meri Markov osvojila 11. mjesto na državnom Natjecanju iz vjeronauka – vjeronaučnoj olimpijadi pod mentorstvom vjeroučitelja Davora Mirkovića</vt:lpstr>
      <vt:lpstr>Ekipa u sastavu Lare Dragan, Klare Curić, Sene Šabanović, Leonarda Jankovića i Leona Makovca osvojila 9. mjesto u kategoriji podmlatka na 13. Međužupanijskom natjecanju mladih Hrvatskog Crvenog križa pod vodstvom defektologinje Sanje Hećimović Šestan</vt:lpstr>
      <vt:lpstr>Josip Funtek osvojio 7. mjesto u svojoj kategoriji (HIPPO 2) na europskim kvalifikacijama za svjetsko finale pod mentorstvom učiteljice Sare Dabić </vt:lpstr>
      <vt:lpstr>Državno finale u HIPPO olimpijadi izborili su: - Tailer Gluška, Antonio Tucaković, Edin Džaferi i Mark Šimunić pod mentorstvom učiteljice Darije Jakim -  Lea Popović, Emma Košturjak i Emilie Zoe Wierschin pod mentorstvom učiteljice Aldee Budije - Hana Tarade pod mentorstvom Alenke Banić Juričić - Karlo Šimić pod mentorstvom učiteljice Darije Barbić - Josip Funtek, Analea Hajduk i Aurora Djidoda pod mentorstvom učiteljice Sare Dabić </vt:lpstr>
      <vt:lpstr>Lina Franić osvojila druga mjesta na 27. međunarodnom natjecanju „Daleki akordi” u Splitu i na Međunarodnom glazbenom natjecanju „Ars Nova” u Trstu pod vodstvom učiteljice Jovane Vučević</vt:lpstr>
      <vt:lpstr>Mihael Mudri osvojio 2., a Leon i Noel Šimić osvojili 1. nagrade na gitarističkom natjecanju „Kastav Strings” pod vodstvom učitelja Vjekoslava Crnoborija</vt:lpstr>
      <vt:lpstr>Tajra Koljesnikov osvojila 2. nagradu na Međunarodnom gitarističkom natjecanju „J. Bream” u Trstu pod mentorstvom učitelja Leonarda Medice Gregoriča, Mihael Mudri osvojio 2., a Leon i Noel Šimić osvojili 1. nagrade na istoimenom natjecanju pod vodstvom učitelja Vjekoslava Crnoborija</vt:lpstr>
      <vt:lpstr>Pobjednici likovnog natječaja „Stope svetog Pelegrina” 2024. </vt:lpstr>
      <vt:lpstr>Bruno Pratljačić i Karlo Šimić osvojili 1. mjesto u sklopu projekta „Posjet učenika 8. razreda Vukovaru” u kvizu – Bez ponavljanja prošlosti nema ni izgradnje budućnosti!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Uspjesi na natjecanjima i u sportu u šk. god. 2023./2024.</dc:title>
  <dc:creator>Knjiznica</dc:creator>
  <cp:lastModifiedBy>Knjiznica</cp:lastModifiedBy>
  <cp:revision>35</cp:revision>
  <dcterms:created xsi:type="dcterms:W3CDTF">2024-06-04T07:02:29Z</dcterms:created>
  <dcterms:modified xsi:type="dcterms:W3CDTF">2024-06-06T08:41:36Z</dcterms:modified>
</cp:coreProperties>
</file>