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3" r:id="rId50"/>
    <p:sldId id="305" r:id="rId51"/>
    <p:sldId id="314" r:id="rId52"/>
    <p:sldId id="315" r:id="rId53"/>
    <p:sldId id="316" r:id="rId54"/>
    <p:sldId id="326" r:id="rId55"/>
    <p:sldId id="327" r:id="rId56"/>
    <p:sldId id="328" r:id="rId57"/>
    <p:sldId id="329" r:id="rId58"/>
    <p:sldId id="330" r:id="rId59"/>
    <p:sldId id="331" r:id="rId60"/>
    <p:sldId id="317" r:id="rId61"/>
    <p:sldId id="332" r:id="rId62"/>
    <p:sldId id="333" r:id="rId63"/>
    <p:sldId id="320" r:id="rId64"/>
    <p:sldId id="334" r:id="rId65"/>
    <p:sldId id="321" r:id="rId66"/>
    <p:sldId id="322" r:id="rId67"/>
    <p:sldId id="336" r:id="rId68"/>
    <p:sldId id="335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ijetli stil 1 - Isticanj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54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9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6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1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23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15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9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66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36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412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18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80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58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7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08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12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AA17F4-3552-47E9-8451-536F12FED529}" type="datetimeFigureOut">
              <a:rPr lang="hr-HR" smtClean="0"/>
              <a:t>11.6.2025.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D223-48B3-4E37-86E4-3A0DD4ED4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7892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2AC464-5A3C-48C6-B8B0-15111A95E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202" y="104325"/>
            <a:ext cx="9514760" cy="2218626"/>
          </a:xfrm>
        </p:spPr>
        <p:txBody>
          <a:bodyPr/>
          <a:lstStyle/>
          <a:p>
            <a:br>
              <a:rPr lang="hr-HR" sz="4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ovo lito je pasalo…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9298490-4D6C-4EE5-B8C0-01B09D3B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64" y="73690"/>
            <a:ext cx="2441164" cy="35750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F1338D-C551-4288-A907-39131D76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7" y="3048630"/>
            <a:ext cx="3476662" cy="24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A5AE99-44E0-4EC0-ACFA-8801C688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26" y="3048630"/>
            <a:ext cx="3287506" cy="246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CA2DD8-98CB-4D81-BBBE-A929CA58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39" y="3048630"/>
            <a:ext cx="3309917" cy="24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91B31AD5-B7E8-4F4C-945A-E8C986202464}"/>
              </a:ext>
            </a:extLst>
          </p:cNvPr>
          <p:cNvSpPr txBox="1">
            <a:spLocks/>
          </p:cNvSpPr>
          <p:nvPr/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hr-HR"/>
          </a:p>
          <a:p>
            <a:endParaRPr lang="hr-HR"/>
          </a:p>
          <a:p>
            <a:endParaRPr lang="hr-HR"/>
          </a:p>
          <a:p>
            <a:endParaRPr lang="hr-HR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208C9715-DC07-418D-8623-F038D7E597C7}"/>
              </a:ext>
            </a:extLst>
          </p:cNvPr>
          <p:cNvSpPr txBox="1">
            <a:spLocks/>
          </p:cNvSpPr>
          <p:nvPr/>
        </p:nvSpPr>
        <p:spPr>
          <a:xfrm>
            <a:off x="1255712" y="22053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hr-HR"/>
          </a:p>
          <a:p>
            <a:endParaRPr lang="hr-HR"/>
          </a:p>
          <a:p>
            <a:endParaRPr lang="hr-HR"/>
          </a:p>
          <a:p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5AA7516-649D-406E-988F-9F96F09A129A}"/>
              </a:ext>
            </a:extLst>
          </p:cNvPr>
          <p:cNvSpPr txBox="1"/>
          <p:nvPr/>
        </p:nvSpPr>
        <p:spPr>
          <a:xfrm>
            <a:off x="7261136" y="5816443"/>
            <a:ext cx="557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Prezentaciju izradile:</a:t>
            </a:r>
          </a:p>
          <a:p>
            <a:r>
              <a:rPr lang="hr-HR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Maja Lalić i Jelena Paić, knjižničarke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AB71BC0-A970-4A0E-9559-8336E90B5D48}"/>
              </a:ext>
            </a:extLst>
          </p:cNvPr>
          <p:cNvSpPr txBox="1"/>
          <p:nvPr/>
        </p:nvSpPr>
        <p:spPr>
          <a:xfrm>
            <a:off x="851646" y="687614"/>
            <a:ext cx="81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 Marije i Line – SE „Marija i Lina”, Umag – </a:t>
            </a:r>
            <a:r>
              <a:rPr lang="hr-H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Umago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D532E3-36DD-8F85-904A-C8717215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Listopad, 2024.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8039B9-69AE-62CF-CA95-5B214D390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16" y="1243055"/>
            <a:ext cx="3327625" cy="43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5F30C40-B646-766B-0527-9FA889197A86}"/>
              </a:ext>
            </a:extLst>
          </p:cNvPr>
          <p:cNvSpPr txBox="1"/>
          <p:nvPr/>
        </p:nvSpPr>
        <p:spPr>
          <a:xfrm>
            <a:off x="2405648" y="5849620"/>
            <a:ext cx="7645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Obilježavanje inicijative „Mama, budi zdrava – 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užičasti listopad“ zajedničkom fotografijom svih učenika</a:t>
            </a:r>
            <a:endParaRPr lang="hr-H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EA32D6-8094-B532-CA78-44A267F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Studeni, 2024.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B44AE9-1547-6E2D-6540-4B830D269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94" y="1409496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77656F0-9516-B9E1-96F4-32D54BE05A43}"/>
              </a:ext>
            </a:extLst>
          </p:cNvPr>
          <p:cNvSpPr txBox="1"/>
          <p:nvPr/>
        </p:nvSpPr>
        <p:spPr>
          <a:xfrm>
            <a:off x="646111" y="5806426"/>
            <a:ext cx="10762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Naši učenici u posjetu najvećem sajmu knjiga u Hrvatskoj – Interliberu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CD8266-1EDD-A024-EC40-BAF0988C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Studeni</a:t>
            </a:r>
            <a:r>
              <a:rPr lang="hr-HR" dirty="0">
                <a:solidFill>
                  <a:schemeClr val="bg1"/>
                </a:solidFill>
              </a:rPr>
              <a:t>, 2024.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9FA243-0EE6-DBDB-78A8-D26F8A101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21" y="1152983"/>
            <a:ext cx="5424115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B1A1F01-DE1B-E770-B679-779221743485}"/>
              </a:ext>
            </a:extLst>
          </p:cNvPr>
          <p:cNvSpPr txBox="1"/>
          <p:nvPr/>
        </p:nvSpPr>
        <p:spPr>
          <a:xfrm>
            <a:off x="1382742" y="5574285"/>
            <a:ext cx="9174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Obilježavanje Dana sjećanja na žrtve Domovinskog rata i Dana sjećanja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žrtve Vukovara i Škabrnje</a:t>
            </a:r>
          </a:p>
        </p:txBody>
      </p:sp>
    </p:spTree>
    <p:extLst>
      <p:ext uri="{BB962C8B-B14F-4D97-AF65-F5344CB8AC3E}">
        <p14:creationId xmlns:p14="http://schemas.microsoft.com/office/powerpoint/2010/main" val="27478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4E0D4C-C8D1-B142-F40A-4AEA7013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Studeni, 2024.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74BB56-8456-4FA2-45DF-9ADB4EE2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72" y="1704320"/>
            <a:ext cx="3791705" cy="37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8CBBE7D-CBC6-AD05-63DB-5B26574555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05" y="1704319"/>
            <a:ext cx="5702723" cy="37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073C9E3-D94E-ACF6-4780-F8EB7E214F81}"/>
              </a:ext>
            </a:extLst>
          </p:cNvPr>
          <p:cNvSpPr txBox="1"/>
          <p:nvPr/>
        </p:nvSpPr>
        <p:spPr>
          <a:xfrm>
            <a:off x="1920522" y="5547296"/>
            <a:ext cx="8604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Projekt „</a:t>
            </a:r>
            <a:r>
              <a:rPr lang="hr-HR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Beseda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povezuje, prijateljstvo združuje" na temu </a:t>
            </a:r>
            <a:r>
              <a:rPr lang="hr-HR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Masline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objedinio četiri škole – uzvratni posjet naše škole i obilježavanje Dana Europe u </a:t>
            </a:r>
            <a:r>
              <a:rPr lang="hr-HR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Klagenfurtu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E89511-8071-963B-9F5E-BC07C9DD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Studeni, 2024.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06C1179-94F8-6282-CAE9-104A0A2350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66" y="1581375"/>
            <a:ext cx="745913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3057956-8E38-C4F5-0B15-BB9E4802A5F9}"/>
              </a:ext>
            </a:extLst>
          </p:cNvPr>
          <p:cNvSpPr txBox="1"/>
          <p:nvPr/>
        </p:nvSpPr>
        <p:spPr>
          <a:xfrm>
            <a:off x="1866803" y="5987449"/>
            <a:ext cx="8007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Tradicionalni susret s korisnicima Doma za starije i nemoćne osobe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Atilio</a:t>
            </a:r>
            <a:r>
              <a:rPr lang="hr-HR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Gamboc</a:t>
            </a: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Umag</a:t>
            </a:r>
          </a:p>
        </p:txBody>
      </p:sp>
    </p:spTree>
    <p:extLst>
      <p:ext uri="{BB962C8B-B14F-4D97-AF65-F5344CB8AC3E}">
        <p14:creationId xmlns:p14="http://schemas.microsoft.com/office/powerpoint/2010/main" val="4285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08529A-5ABC-E49B-8D35-C3C8E0E7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Prosinac, 2024.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79FF5-4FFA-25D1-5056-C8F7A23EE3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77" y="2212822"/>
            <a:ext cx="3830938" cy="28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CDBAAEB-9401-34B2-4EC4-9510D504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493610"/>
            <a:ext cx="3133224" cy="417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A8740A34-6BF9-A781-D2F7-83C35761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57" y="1363937"/>
            <a:ext cx="3229482" cy="43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DB9E62C-FE9F-FB47-ADF3-063AABC47162}"/>
              </a:ext>
            </a:extLst>
          </p:cNvPr>
          <p:cNvSpPr txBox="1"/>
          <p:nvPr/>
        </p:nvSpPr>
        <p:spPr>
          <a:xfrm>
            <a:off x="613040" y="5842337"/>
            <a:ext cx="10825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Božićna bajka u našoj školi koju nam je priredila učiteljica </a:t>
            </a:r>
            <a:r>
              <a:rPr lang="hr-HR" sz="20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Fatorić</a:t>
            </a: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Bertović</a:t>
            </a:r>
            <a:r>
              <a:rPr lang="hr-HR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 svojom likovnom grupom i vrijednim učenicima</a:t>
            </a:r>
          </a:p>
        </p:txBody>
      </p:sp>
    </p:spTree>
    <p:extLst>
      <p:ext uri="{BB962C8B-B14F-4D97-AF65-F5344CB8AC3E}">
        <p14:creationId xmlns:p14="http://schemas.microsoft.com/office/powerpoint/2010/main" val="34630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D93C7A-6E02-3E5D-BCFB-46F8D0EA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Prosinac, 2024.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99292A-36A3-3B0E-8A43-E7FBF888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5" y="1371693"/>
            <a:ext cx="3085961" cy="41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BA8EA22-A802-14F8-05C4-5FB0A271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28" y="1371693"/>
            <a:ext cx="3085960" cy="41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F55D10C-4348-8637-3621-71B3FC9558B9}"/>
              </a:ext>
            </a:extLst>
          </p:cNvPr>
          <p:cNvSpPr txBox="1"/>
          <p:nvPr/>
        </p:nvSpPr>
        <p:spPr>
          <a:xfrm>
            <a:off x="3533098" y="5943616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rojekt Sveti Nikola Školom šeta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76F302A5-4494-B0D9-A9C3-4D5DB8B7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11" y="1371693"/>
            <a:ext cx="3085961" cy="41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2D20CA-1E66-834B-BC79-CED6D281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Prosinac 2024.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753DCB8-3115-2B8A-BCA5-332B10A4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17" y="1727365"/>
            <a:ext cx="4642104" cy="34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31DF598-8BF2-B012-260B-F27861FC0C95}"/>
              </a:ext>
            </a:extLst>
          </p:cNvPr>
          <p:cNvSpPr txBox="1"/>
          <p:nvPr/>
        </p:nvSpPr>
        <p:spPr>
          <a:xfrm>
            <a:off x="2143373" y="5652593"/>
            <a:ext cx="75943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</a:rPr>
              <a:t>U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čenici PŠ </a:t>
            </a:r>
            <a:r>
              <a:rPr lang="hr-HR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Juricani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 4. a razreda sudjelovali su na humanitarnom događaju „Zajedno za život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</a:rPr>
              <a:t>”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4B1B8E1-CA94-7070-A5BB-F25CEAE65C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26" y="1771796"/>
            <a:ext cx="3799856" cy="34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BE4E20-D3F5-BD27-5503-7BD75C7B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Prosinac 2024.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3FAA08B4-726B-E5FC-4ECC-9E16CC87F6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39" y="2281189"/>
            <a:ext cx="4471914" cy="33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E36E1DAB-1928-00A9-87DA-CE4E6154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55" y="2281189"/>
            <a:ext cx="4471915" cy="33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73AF1E3-E78F-ECD8-3B4D-8186333C9177}"/>
              </a:ext>
            </a:extLst>
          </p:cNvPr>
          <p:cNvSpPr txBox="1"/>
          <p:nvPr/>
        </p:nvSpPr>
        <p:spPr>
          <a:xfrm>
            <a:off x="917646" y="6063066"/>
            <a:ext cx="10356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Božićna priredba u Domu za starije i nemoćne osobe </a:t>
            </a:r>
            <a:r>
              <a:rPr lang="hr-HR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Atilio</a:t>
            </a:r>
            <a:r>
              <a:rPr lang="hr-HR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Gamboc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Umag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3E21EE-79EA-0207-0C71-94FD460B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Siječanj, 2025.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A5345CF-68F7-0DA6-9285-AB901451370E}"/>
              </a:ext>
            </a:extLst>
          </p:cNvPr>
          <p:cNvSpPr txBox="1"/>
          <p:nvPr/>
        </p:nvSpPr>
        <p:spPr>
          <a:xfrm>
            <a:off x="1422401" y="5637383"/>
            <a:ext cx="9223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PŠ </a:t>
            </a:r>
            <a:r>
              <a:rPr lang="hr-H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Juricani</a:t>
            </a:r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obilježili smo Dan sigurnijeg interneta izradom plakata na temu dobrih i loših strana interneta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1A780EF-9CDD-FBE5-894D-57D12AA9E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1506464"/>
            <a:ext cx="3845072" cy="3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66CA02-BBC5-3DE7-F45B-244311A8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Rujan 2024.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06570DA-5AFE-7718-8E73-F2CDFB16D0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42" y="2067444"/>
            <a:ext cx="4403761" cy="29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DD656F-7343-62B4-6B0C-D3B215D9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98" y="2067444"/>
            <a:ext cx="4403761" cy="29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CF25C32-333C-9262-CB97-616E267FEAAD}"/>
              </a:ext>
            </a:extLst>
          </p:cNvPr>
          <p:cNvSpPr txBox="1"/>
          <p:nvPr/>
        </p:nvSpPr>
        <p:spPr>
          <a:xfrm>
            <a:off x="1257542" y="5392685"/>
            <a:ext cx="102450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večano otvorena nova</a:t>
            </a:r>
          </a:p>
          <a:p>
            <a:pPr algn="ctr">
              <a:buNone/>
            </a:pP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Područna škola </a:t>
            </a:r>
            <a:r>
              <a:rPr lang="hr-HR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Kmeti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Svetoj Mariji na Krasu</a:t>
            </a:r>
          </a:p>
          <a:p>
            <a:pPr>
              <a:buNone/>
            </a:pP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50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6CCBE0-4814-73DF-E7FC-A9CF2C07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Siječanj, 2025.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567289-342C-4425-6CE1-110E2B04EA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366962"/>
            <a:ext cx="8947150" cy="41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38B9142-F700-6925-B098-A93D00E78D8C}"/>
              </a:ext>
            </a:extLst>
          </p:cNvPr>
          <p:cNvSpPr txBox="1"/>
          <p:nvPr/>
        </p:nvSpPr>
        <p:spPr>
          <a:xfrm>
            <a:off x="2567707" y="5823679"/>
            <a:ext cx="6816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Obilježili smo Dan ružičastih majica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808F50-2C41-DBA7-4225-979721AC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Sij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dirty="0">
                <a:solidFill>
                  <a:schemeClr val="bg1"/>
                </a:solidFill>
              </a:rPr>
              <a:t>čanj, 2025.</a:t>
            </a:r>
          </a:p>
        </p:txBody>
      </p:sp>
      <p:pic>
        <p:nvPicPr>
          <p:cNvPr id="3074" name="Picture 2" descr="Sudjelovanje u Noći muzeja 2025.">
            <a:extLst>
              <a:ext uri="{FF2B5EF4-FFF2-40B4-BE49-F238E27FC236}">
                <a16:creationId xmlns:a16="http://schemas.microsoft.com/office/drawing/2014/main" id="{DC327DCD-E1F0-FB9D-1049-63FFED5E6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13" y="2000250"/>
            <a:ext cx="45720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881A393-EC59-E601-9816-39E090D011F9}"/>
              </a:ext>
            </a:extLst>
          </p:cNvPr>
          <p:cNvSpPr txBox="1"/>
          <p:nvPr/>
        </p:nvSpPr>
        <p:spPr>
          <a:xfrm>
            <a:off x="1930058" y="5444897"/>
            <a:ext cx="8331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i roditelji 4. a i ove su godine, tradicionalno, 31. 1. 2025. sudjelovali u Noći muzeja našega grada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2FF8CF1-C526-9590-BE90-803C959C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58" y="2000250"/>
            <a:ext cx="1295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5CB9DA6-3BE3-7951-CCA5-92F16811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01" y="2000250"/>
            <a:ext cx="1295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AE31C66-B723-5C3C-36CF-3F41750D4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044" y="2000250"/>
            <a:ext cx="1609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272B1C-F9C1-960F-E33A-2DD156CD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Veljača, 2025.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0813E38-100B-DD0A-C59C-CF949CCC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56" y="189323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04A2169-8DAF-7CDB-4012-FA4CE1E7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894805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BF6CD79-ED67-1687-DDE3-E9753AAD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16" y="189480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D4F9F0E-17B0-D6FD-FCFA-6D248FC91726}"/>
              </a:ext>
            </a:extLst>
          </p:cNvPr>
          <p:cNvSpPr txBox="1"/>
          <p:nvPr/>
        </p:nvSpPr>
        <p:spPr>
          <a:xfrm>
            <a:off x="1954214" y="5421206"/>
            <a:ext cx="8894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hr-HR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Školska knjižnica organizirala obilježavanje Valentinova</a:t>
            </a:r>
            <a:endParaRPr lang="hr-HR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4705C-005F-7DEE-FF8C-ED64396F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Veljača, 2025.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FE01A74-511A-6A0E-EC3E-74DB4D104C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39" y="1433205"/>
            <a:ext cx="2487033" cy="37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2A56947-1C28-7446-31B5-AA8A8D0C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05" y="1433205"/>
            <a:ext cx="2487034" cy="37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484BD7D-202E-511F-1B5F-4C3BFCDCC000}"/>
              </a:ext>
            </a:extLst>
          </p:cNvPr>
          <p:cNvSpPr txBox="1"/>
          <p:nvPr/>
        </p:nvSpPr>
        <p:spPr>
          <a:xfrm>
            <a:off x="4516582" y="578232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hr-HR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Maskenbal u PŠ </a:t>
            </a:r>
            <a:r>
              <a:rPr lang="hr-HR" sz="2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Juricani</a:t>
            </a:r>
            <a:r>
              <a:rPr lang="hr-HR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4E33CE-A255-BFFA-CAEB-DD3D2DE3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Veljača, 2025.</a:t>
            </a:r>
          </a:p>
        </p:txBody>
      </p:sp>
      <p:pic>
        <p:nvPicPr>
          <p:cNvPr id="7" name="Rezervirano mjesto sadržaja 6" descr="Slika na kojoj se prikazuje odijevanje, dječak, osoba, dijete koje je tek prohodalo&#10;&#10;Sadržaj generiran umjetnom inteligencijom može biti netočan.">
            <a:extLst>
              <a:ext uri="{FF2B5EF4-FFF2-40B4-BE49-F238E27FC236}">
                <a16:creationId xmlns:a16="http://schemas.microsoft.com/office/drawing/2014/main" id="{5AC0A2E9-AFA4-5F2F-169C-8162450AC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57" y="1152983"/>
            <a:ext cx="4454464" cy="4825669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975B11E8-E235-A605-A88E-157F18764ADF}"/>
              </a:ext>
            </a:extLst>
          </p:cNvPr>
          <p:cNvSpPr txBox="1"/>
          <p:nvPr/>
        </p:nvSpPr>
        <p:spPr>
          <a:xfrm>
            <a:off x="3017520" y="6217252"/>
            <a:ext cx="597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Obilježili smo Globalni školski dan igre</a:t>
            </a:r>
          </a:p>
        </p:txBody>
      </p:sp>
    </p:spTree>
    <p:extLst>
      <p:ext uri="{BB962C8B-B14F-4D97-AF65-F5344CB8AC3E}">
        <p14:creationId xmlns:p14="http://schemas.microsoft.com/office/powerpoint/2010/main" val="21556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5217CE-CDCF-6E7B-EAB4-3E37DC50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Veljača, 2025.</a:t>
            </a:r>
          </a:p>
        </p:txBody>
      </p:sp>
      <p:pic>
        <p:nvPicPr>
          <p:cNvPr id="5" name="Rezervirano mjesto sadržaja 4" descr="Slika na kojoj se prikazuje odijevanje, kolaž, žena, čovjek&#10;&#10;Sadržaj generiran umjetnom inteligencijom može biti netočan.">
            <a:extLst>
              <a:ext uri="{FF2B5EF4-FFF2-40B4-BE49-F238E27FC236}">
                <a16:creationId xmlns:a16="http://schemas.microsoft.com/office/drawing/2014/main" id="{FF0F364E-E10B-A5C9-6F6B-0DAD4EA57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89" y="1331119"/>
            <a:ext cx="3146821" cy="4195762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5ABEBEE-7B60-4291-B17B-93DF68B81A44}"/>
              </a:ext>
            </a:extLst>
          </p:cNvPr>
          <p:cNvSpPr txBox="1"/>
          <p:nvPr/>
        </p:nvSpPr>
        <p:spPr>
          <a:xfrm>
            <a:off x="3696102" y="5943617"/>
            <a:ext cx="517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Posjet 4. a razreda tvornici </a:t>
            </a:r>
            <a:r>
              <a:rPr lang="hr-H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Sipro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848069-FFE3-89B3-5D54-C1FE3F65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Ožujak</a:t>
            </a:r>
            <a:r>
              <a:rPr lang="hr-HR" dirty="0">
                <a:solidFill>
                  <a:schemeClr val="bg1"/>
                </a:solidFill>
              </a:rPr>
              <a:t>, 2025.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E13F13-1A23-269B-9DDA-DBFB4F82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29" y="1853248"/>
            <a:ext cx="4766063" cy="357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68C4FD6-2A96-146E-3E96-3C741EC1C8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56" y="1853248"/>
            <a:ext cx="4766064" cy="357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8DC6E30-276F-99FD-03CD-0DADAB21AAF8}"/>
              </a:ext>
            </a:extLst>
          </p:cNvPr>
          <p:cNvSpPr txBox="1"/>
          <p:nvPr/>
        </p:nvSpPr>
        <p:spPr>
          <a:xfrm>
            <a:off x="265176" y="5925451"/>
            <a:ext cx="12070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Obilježavanje Dana žena u Domu za starije i nemoćne osobe </a:t>
            </a:r>
            <a:r>
              <a:rPr lang="hr-HR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Atilio</a:t>
            </a:r>
            <a:r>
              <a:rPr lang="hr-HR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Gamboc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Umag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7A877E-EAC5-3D15-C601-3AADC49F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Ožujak</a:t>
            </a:r>
            <a:r>
              <a:rPr lang="hr-HR" dirty="0">
                <a:solidFill>
                  <a:schemeClr val="bg1"/>
                </a:solidFill>
              </a:rPr>
              <a:t>, 2025.</a:t>
            </a:r>
          </a:p>
        </p:txBody>
      </p:sp>
      <p:pic>
        <p:nvPicPr>
          <p:cNvPr id="6" name="Rezervirano mjesto sadržaja 5" descr="Slika na kojoj se prikazuje tekst, kolaž&#10;&#10;Sadržaj generiran umjetnom inteligencijom može biti netočan.">
            <a:extLst>
              <a:ext uri="{FF2B5EF4-FFF2-40B4-BE49-F238E27FC236}">
                <a16:creationId xmlns:a16="http://schemas.microsoft.com/office/drawing/2014/main" id="{F6E2A90D-9C0A-BA48-D75B-67150E650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13" y="1465918"/>
            <a:ext cx="3294517" cy="4939364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75F0789-9647-64C5-B1E3-4D0640CD01CA}"/>
              </a:ext>
            </a:extLst>
          </p:cNvPr>
          <p:cNvSpPr txBox="1"/>
          <p:nvPr/>
        </p:nvSpPr>
        <p:spPr>
          <a:xfrm>
            <a:off x="5209232" y="2966104"/>
            <a:ext cx="6721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PŠ </a:t>
            </a:r>
            <a:r>
              <a:rPr lang="hr-H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Juricani</a:t>
            </a:r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1. i 4. razreda obilježili Svjetski dan svjesnosti o autizmu edukativnim aktivnostima, razgovorom o prihvaćanju različitosti te kreativnim radionicama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EC663D-7A51-625D-C8BC-B6F90D1E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Ožujak, 2025.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F56FF6-4A77-BA2D-BB3B-695917685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93" y="1939355"/>
            <a:ext cx="3121152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EAE586A-39AA-04F8-24AB-BC0F85E2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6" y="2827704"/>
            <a:ext cx="3121152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10FDFCA-986B-3BD5-2409-922AD8603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36" y="2873680"/>
            <a:ext cx="3121152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8749959-9BCA-E08F-72D5-6707CA5AF009}"/>
              </a:ext>
            </a:extLst>
          </p:cNvPr>
          <p:cNvSpPr txBox="1"/>
          <p:nvPr/>
        </p:nvSpPr>
        <p:spPr>
          <a:xfrm>
            <a:off x="1417320" y="5508135"/>
            <a:ext cx="1053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Obilježena 81. godišnjica pogibije Marije Medice i Line </a:t>
            </a:r>
            <a:r>
              <a:rPr lang="hr-H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Zacchigne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75456F-ABCE-CFF4-3A5C-B2ACAFC3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43D1311-CA5B-AE87-B510-1AA55E4413A2}"/>
              </a:ext>
            </a:extLst>
          </p:cNvPr>
          <p:cNvSpPr txBox="1"/>
          <p:nvPr/>
        </p:nvSpPr>
        <p:spPr>
          <a:xfrm>
            <a:off x="445981" y="5574285"/>
            <a:ext cx="1120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Školska knjižnica u suradnji s Nakladom Ljevak organizirala književni susret s Moreom </a:t>
            </a:r>
            <a:r>
              <a:rPr lang="hr-HR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Banićević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namijenjen učenicima od 6. do 8. razreda 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852F9D1-69CE-5184-01F1-802DEEAE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476500"/>
            <a:ext cx="3455247" cy="25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2CBA0F-DFA3-C629-7E6B-6A3CA36861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08" y="2476500"/>
            <a:ext cx="3455247" cy="25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48AF18AC-5B80-3546-485A-0DB55C23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21" y="2476500"/>
            <a:ext cx="3399260" cy="25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C646F6-E0C7-DD45-CD21-5CCEDB6B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Rujan 2024.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8A0972-FEFE-9E0C-4AC6-27243ADA0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094" y="2718334"/>
            <a:ext cx="5111300" cy="2352414"/>
          </a:xfrm>
        </p:spPr>
        <p:txBody>
          <a:bodyPr/>
          <a:lstStyle/>
          <a:p>
            <a:pPr algn="ctr">
              <a:buNone/>
            </a:pP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AA88B2-B5AA-8349-2618-8E211CD1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24" y="1516036"/>
            <a:ext cx="6965482" cy="39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5232FEE-151A-304D-DA10-03E22DEF5D56}"/>
              </a:ext>
            </a:extLst>
          </p:cNvPr>
          <p:cNvSpPr txBox="1"/>
          <p:nvPr/>
        </p:nvSpPr>
        <p:spPr>
          <a:xfrm>
            <a:off x="2562094" y="5666441"/>
            <a:ext cx="7488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Početak nove nastavne godine - </a:t>
            </a:r>
          </a:p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večani prijem </a:t>
            </a:r>
            <a:r>
              <a:rPr lang="hr-HR" sz="24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prvašića</a:t>
            </a:r>
            <a:endParaRPr lang="hr-HR" sz="2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1AC3B-AA44-E56A-3339-C4A67CD4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BF55A5-B847-7E3F-8392-AC186497AE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450181"/>
            <a:ext cx="5276850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3D2A5C0-7D44-9F44-E3A6-CD6929009A6E}"/>
              </a:ext>
            </a:extLst>
          </p:cNvPr>
          <p:cNvSpPr txBox="1"/>
          <p:nvPr/>
        </p:nvSpPr>
        <p:spPr>
          <a:xfrm>
            <a:off x="2889504" y="5862066"/>
            <a:ext cx="685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Uskršnji program učenika četvrtih razreda</a:t>
            </a:r>
          </a:p>
        </p:txBody>
      </p:sp>
    </p:spTree>
    <p:extLst>
      <p:ext uri="{BB962C8B-B14F-4D97-AF65-F5344CB8AC3E}">
        <p14:creationId xmlns:p14="http://schemas.microsoft.com/office/powerpoint/2010/main" val="293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EC7A55-3F0B-C285-F55C-633B608F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E4E954-C309-55B6-4890-B08C9F577D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930956"/>
            <a:ext cx="4506910" cy="33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D5FE03D-26C0-BFB6-8B0A-136C233F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38" y="1930956"/>
            <a:ext cx="4617087" cy="33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E10D2CF-D082-7540-B7DC-538E4FE37F25}"/>
              </a:ext>
            </a:extLst>
          </p:cNvPr>
          <p:cNvSpPr txBox="1"/>
          <p:nvPr/>
        </p:nvSpPr>
        <p:spPr>
          <a:xfrm>
            <a:off x="1929384" y="5638342"/>
            <a:ext cx="8540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Naša škola pješačenjem do Stella </a:t>
            </a:r>
            <a:r>
              <a:rPr lang="hr-H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Marisa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obilježila deveto izdanje manifestacije „Hoditi i zdravi biti”</a:t>
            </a:r>
          </a:p>
        </p:txBody>
      </p:sp>
    </p:spTree>
    <p:extLst>
      <p:ext uri="{BB962C8B-B14F-4D97-AF65-F5344CB8AC3E}">
        <p14:creationId xmlns:p14="http://schemas.microsoft.com/office/powerpoint/2010/main" val="22888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4B74F9-483D-83C4-5632-4D59214D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</a:t>
            </a:r>
            <a:r>
              <a:rPr lang="hr-HR" dirty="0">
                <a:solidFill>
                  <a:schemeClr val="bg1"/>
                </a:solidFill>
              </a:rPr>
              <a:t>, 2025.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3C27520-5D60-E2BE-A57E-6DEB47CF4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41" y="1471232"/>
            <a:ext cx="348590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E26BA67-23A1-8ACC-596E-DE663A3E80FA}"/>
              </a:ext>
            </a:extLst>
          </p:cNvPr>
          <p:cNvSpPr txBox="1"/>
          <p:nvPr/>
        </p:nvSpPr>
        <p:spPr>
          <a:xfrm>
            <a:off x="358140" y="5854511"/>
            <a:ext cx="11475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osmih razreda koji pohađaju njemački jezik sudjelovali u projektu </a:t>
            </a:r>
            <a:r>
              <a:rPr lang="hr-HR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hr-HR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bummeln</a:t>
            </a:r>
            <a:r>
              <a:rPr lang="hr-HR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r-HR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Umag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 descr="Slika na kojoj se prikazuje nebo, odijevanje, vanjski, osoba&#10;&#10;Sadržaj generiran umjetnom inteligencijom može biti netočan.">
            <a:extLst>
              <a:ext uri="{FF2B5EF4-FFF2-40B4-BE49-F238E27FC236}">
                <a16:creationId xmlns:a16="http://schemas.microsoft.com/office/drawing/2014/main" id="{F0855740-6964-D4EF-89A4-FD7660E0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471232"/>
            <a:ext cx="5779817" cy="41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C2D29B-0DB2-AE33-A731-A1871938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  <a:b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912971-4FB4-42A3-3F1F-C2ECDD4593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55" y="1331119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80EA672-5BC4-6B8D-D8AF-42B44AB584F0}"/>
              </a:ext>
            </a:extLst>
          </p:cNvPr>
          <p:cNvSpPr txBox="1"/>
          <p:nvPr/>
        </p:nvSpPr>
        <p:spPr>
          <a:xfrm>
            <a:off x="409575" y="5731809"/>
            <a:ext cx="1137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Sudjelovali smo u humanitarnim aktivnostima u programu </a:t>
            </a:r>
          </a:p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„Škole za Afriku”</a:t>
            </a:r>
          </a:p>
        </p:txBody>
      </p:sp>
    </p:spTree>
    <p:extLst>
      <p:ext uri="{BB962C8B-B14F-4D97-AF65-F5344CB8AC3E}">
        <p14:creationId xmlns:p14="http://schemas.microsoft.com/office/powerpoint/2010/main" val="363135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D744D9-387C-2ADE-9C93-63A7CE07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CBAA1B-A479-E853-84E7-D37DD72215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34" y="1633538"/>
            <a:ext cx="4774574" cy="36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E528AC1-2BA4-07EC-B83E-AD41CBE3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8" y="3566108"/>
            <a:ext cx="3952875" cy="176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D16A6C7-1566-339F-ED7A-086E4D72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8" y="1633538"/>
            <a:ext cx="3952875" cy="177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1F82928-4F1B-A3D0-4276-EA4A8B14EF2F}"/>
              </a:ext>
            </a:extLst>
          </p:cNvPr>
          <p:cNvSpPr txBox="1"/>
          <p:nvPr/>
        </p:nvSpPr>
        <p:spPr>
          <a:xfrm>
            <a:off x="2560320" y="5740265"/>
            <a:ext cx="7242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bilježili smo Dan planeta Zemlje u PŠ Babići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5A010B-5B55-E99E-BB74-E2DA5925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Travanj, 2025.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BFA2D2A-1DFF-535F-389F-36F085D66D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0" y="2108423"/>
            <a:ext cx="4081284" cy="30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6A309C8-43E3-FAF2-AEBF-4149D635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74" y="2108423"/>
            <a:ext cx="2284413" cy="30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F47F67D-FE42-654A-4BFE-FD8CC63B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8" y="2108423"/>
            <a:ext cx="4061179" cy="304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42B8DB0-EBA2-AA96-10EB-CAF8A509402F}"/>
              </a:ext>
            </a:extLst>
          </p:cNvPr>
          <p:cNvSpPr txBox="1"/>
          <p:nvPr/>
        </p:nvSpPr>
        <p:spPr>
          <a:xfrm>
            <a:off x="1520260" y="5758553"/>
            <a:ext cx="10586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Bili smo domaćini XXX. državnoga Natjecanja iz hrvatskoga jezika 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4787FE-3932-50CA-2116-F4986F25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DAA7D11-4FF1-C39B-3801-A09F2E28F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690668"/>
            <a:ext cx="3238500" cy="197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4B0A9AF-193A-5CED-565B-7A29337C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2577948"/>
            <a:ext cx="3386138" cy="19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zervirano mjesto sadržaja 5" descr="Slika na kojoj se prikazuje tekst, crtež, umjetničko djelo, pismo&#10;&#10;Sadržaj generiran umjetnom inteligencijom može biti netočan.">
            <a:extLst>
              <a:ext uri="{FF2B5EF4-FFF2-40B4-BE49-F238E27FC236}">
                <a16:creationId xmlns:a16="http://schemas.microsoft.com/office/drawing/2014/main" id="{F8084CF0-6E83-3E9A-BCC3-AED646804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78" y="2206618"/>
            <a:ext cx="3715243" cy="2740839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DC4BF42-C072-5F16-7C4D-B99915374E9E}"/>
              </a:ext>
            </a:extLst>
          </p:cNvPr>
          <p:cNvSpPr txBox="1"/>
          <p:nvPr/>
        </p:nvSpPr>
        <p:spPr>
          <a:xfrm>
            <a:off x="1534667" y="5300827"/>
            <a:ext cx="912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Svečano otvorena izložba likovnih radova učenika osnovnih škola Umaga „Obojimo slobodu bojama“ u spomen na Mariju i Linu povodom 6. maja, Dana Grada Umaga</a:t>
            </a:r>
          </a:p>
        </p:txBody>
      </p:sp>
    </p:spTree>
    <p:extLst>
      <p:ext uri="{BB962C8B-B14F-4D97-AF65-F5344CB8AC3E}">
        <p14:creationId xmlns:p14="http://schemas.microsoft.com/office/powerpoint/2010/main" val="38103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860214-15F5-701B-39C1-C89B2FAB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BEBCD42-85A8-F49E-FBA7-FBB813F33D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64" y="1853248"/>
            <a:ext cx="4364035" cy="32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6D41D4E-EDAB-E8CE-7397-5DC72EFD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40" y="1853248"/>
            <a:ext cx="4364035" cy="32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F1C2C2B-229D-6A70-9479-00C7CC437E98}"/>
              </a:ext>
            </a:extLst>
          </p:cNvPr>
          <p:cNvSpPr txBox="1"/>
          <p:nvPr/>
        </p:nvSpPr>
        <p:spPr>
          <a:xfrm>
            <a:off x="1984248" y="5362682"/>
            <a:ext cx="8257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4. razreda naše škole bili su na višednevnom izletu u Zagrebu i Hrvatskom zagorju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D7663D-01D9-3FD7-D659-F98ECFC30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E06A8DF-306F-02B5-775B-B4A8EFDF7D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94" y="1853248"/>
            <a:ext cx="2966535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D21BD81-4807-8DBE-967F-28755169B0C0}"/>
              </a:ext>
            </a:extLst>
          </p:cNvPr>
          <p:cNvSpPr txBox="1"/>
          <p:nvPr/>
        </p:nvSpPr>
        <p:spPr>
          <a:xfrm>
            <a:off x="4703064" y="35247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Naši učenici već četiri godine sudjeluju  u velikom humanitarnom projektu </a:t>
            </a:r>
            <a:r>
              <a:rPr lang="hr-H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Marijinih obroka</a:t>
            </a:r>
          </a:p>
        </p:txBody>
      </p:sp>
    </p:spTree>
    <p:extLst>
      <p:ext uri="{BB962C8B-B14F-4D97-AF65-F5344CB8AC3E}">
        <p14:creationId xmlns:p14="http://schemas.microsoft.com/office/powerpoint/2010/main" val="7299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FB21B9-E38C-C493-6555-F4C0FACA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5207FFD-F7C0-3525-610A-68D513AE0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64" y="1485900"/>
            <a:ext cx="4064508" cy="304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0497F06-56D0-09BD-C6E0-9D79CF82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48" y="1485900"/>
            <a:ext cx="4560888" cy="4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3E9E3A5-1DA4-0720-EE67-0E7E8DAFCD94}"/>
              </a:ext>
            </a:extLst>
          </p:cNvPr>
          <p:cNvSpPr txBox="1"/>
          <p:nvPr/>
        </p:nvSpPr>
        <p:spPr>
          <a:xfrm>
            <a:off x="1199943" y="4816894"/>
            <a:ext cx="42325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Muzeju grada Umaga održalo se nagrađivanje najboljih likovnih radova pristiglih na ovogodišnji likovni natječaj „Stope svetog Pelegrina“ na temu </a:t>
            </a:r>
            <a:r>
              <a:rPr lang="hr-HR" sz="2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Masline</a:t>
            </a:r>
            <a:endParaRPr lang="hr-HR" sz="20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3291A9-8810-1A92-E06A-FDCD0E90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Rujan 2024.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3BAF71-3B62-6955-B022-75B7040559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74" y="1749583"/>
            <a:ext cx="4767223" cy="335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A5775BD-530A-D07B-288B-98BB332F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9" y="1253689"/>
            <a:ext cx="3266174" cy="24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4BA1AA2-19F9-7BAB-8EA5-D9629158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9" y="3878651"/>
            <a:ext cx="3266173" cy="24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6E49BDB-AD04-749C-30FE-DFDF7B9ED5E3}"/>
              </a:ext>
            </a:extLst>
          </p:cNvPr>
          <p:cNvSpPr txBox="1"/>
          <p:nvPr/>
        </p:nvSpPr>
        <p:spPr>
          <a:xfrm>
            <a:off x="737551" y="5497284"/>
            <a:ext cx="6837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Obilježili smo Europski dan jezika </a:t>
            </a:r>
          </a:p>
          <a:p>
            <a:pPr algn="ctr"/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(26. rujna 2024.)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5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16FD6A-898D-CCFD-5755-61390CF9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275FFD-D5E3-68F7-1CF7-4165E612FE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98" y="1712659"/>
            <a:ext cx="7349604" cy="38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E848F5C-FD38-F35A-47F4-E8AD4D4F3730}"/>
              </a:ext>
            </a:extLst>
          </p:cNvPr>
          <p:cNvSpPr txBox="1"/>
          <p:nvPr/>
        </p:nvSpPr>
        <p:spPr>
          <a:xfrm>
            <a:off x="2286000" y="5861321"/>
            <a:ext cx="9070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obitelji u Domu za starije i nemoćne </a:t>
            </a:r>
            <a:r>
              <a:rPr lang="hr-H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Atilio</a:t>
            </a:r>
            <a:r>
              <a:rPr lang="hr-H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Gamboc</a:t>
            </a:r>
            <a:endParaRPr lang="hr-H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3908AA-7A22-E8CB-3ED9-1F7F5714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Svibanj, 2025.</a:t>
            </a:r>
          </a:p>
        </p:txBody>
      </p:sp>
      <p:pic>
        <p:nvPicPr>
          <p:cNvPr id="5" name="Rezervirano mjesto sadržaja 4" descr="Slika na kojoj se prikazuje tekst, bjelokost&#10;&#10;Sadržaj generiran umjetnom inteligencijom može biti netočan.">
            <a:extLst>
              <a:ext uri="{FF2B5EF4-FFF2-40B4-BE49-F238E27FC236}">
                <a16:creationId xmlns:a16="http://schemas.microsoft.com/office/drawing/2014/main" id="{47582812-B105-D77C-A43E-7FCB908D9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52" y="1331119"/>
            <a:ext cx="5594349" cy="4195762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AF465F2-9049-632D-8FBA-B18FD22C75BE}"/>
              </a:ext>
            </a:extLst>
          </p:cNvPr>
          <p:cNvSpPr txBox="1"/>
          <p:nvPr/>
        </p:nvSpPr>
        <p:spPr>
          <a:xfrm>
            <a:off x="1430082" y="5752403"/>
            <a:ext cx="8933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Tema s kojom se naša škola predstavila na ovogodišnjem Festivalu zavičajnosti bila je </a:t>
            </a:r>
            <a:r>
              <a:rPr lang="hr-HR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Nonina </a:t>
            </a:r>
            <a:r>
              <a:rPr lang="hr-HR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škrinjica</a:t>
            </a:r>
            <a:endParaRPr lang="hr-H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ECEA2C-B658-430C-F98B-47BE2848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4CBE52-ACBA-DAF1-3517-A64848D08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1653522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8B3CDC5-831E-4AA3-6F7D-4F2DF83BA5F9}"/>
              </a:ext>
            </a:extLst>
          </p:cNvPr>
          <p:cNvSpPr txBox="1"/>
          <p:nvPr/>
        </p:nvSpPr>
        <p:spPr>
          <a:xfrm>
            <a:off x="6461825" y="1499616"/>
            <a:ext cx="508406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Dana 6. ožujka 2025. godine sedmero učenika sudjelovalo je na županijskom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atjecanju iz talijanskoga jezika u Poreču. Učenice 8. A razreda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Titonel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Chanel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Ferinac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8. D razreda Rea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Mijanović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Noah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Štokovac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pod vodstvom i mentorstvom prof. Tee Kolarić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Deklić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učenica 8. B razreda Ema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Markežić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učenici 8. E razreda Ronald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Erik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Zakinja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pod vodstvom i mentorstvom prof. Martine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Baljak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Ronald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koji se natjecao na Listi A, osvojio je 2. mjesto.</a:t>
            </a:r>
            <a:b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Ostali učenici su se natjecali na Listi C te osvojili sljedeća mjesta: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Titonel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Ema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Markežić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dijele 4. mjesto, Chanel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Ferinac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Mijanović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Erik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Zakinja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dijele 6. mjesto i Noah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Štokovac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osvojio je 9. mjesto.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2B9485-5BFF-CDC8-657F-7D3D4A0B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5726CD3-6444-6886-CD80-FCABDCD371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0" y="1633538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494A1CA-E119-BE5B-EE15-A879E1AAB320}"/>
              </a:ext>
            </a:extLst>
          </p:cNvPr>
          <p:cNvSpPr txBox="1"/>
          <p:nvPr/>
        </p:nvSpPr>
        <p:spPr>
          <a:xfrm>
            <a:off x="7251192" y="2577257"/>
            <a:ext cx="38770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Županijsko Natjecanje iz biologije održano je u ponedjeljak, 3. ožujka 2025. u OŠ Vidikovac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Puli. Učenica 8. a, Tia Marković osvojila je 3. mjesto od 14 natjecatelja pod mentorstvom prof. Ivana Kujundžića. 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A4EFE2-281F-EE19-BF83-A6C7E00F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5" name="Rezervirano mjesto sadržaja 4" descr="Slika na kojoj se prikazuje tekst, odijevanje, zid, u dvorani&#10;&#10;Sadržaj generiran umjetnom inteligencijom može biti netočan.">
            <a:extLst>
              <a:ext uri="{FF2B5EF4-FFF2-40B4-BE49-F238E27FC236}">
                <a16:creationId xmlns:a16="http://schemas.microsoft.com/office/drawing/2014/main" id="{02BC65E2-0C96-0744-35A7-296EA35AE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7" y="1653350"/>
            <a:ext cx="4932651" cy="4195762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FAAAAEB-289A-C98F-8BF4-281EDBED441C}"/>
              </a:ext>
            </a:extLst>
          </p:cNvPr>
          <p:cNvSpPr txBox="1"/>
          <p:nvPr/>
        </p:nvSpPr>
        <p:spPr>
          <a:xfrm>
            <a:off x="6776520" y="2039773"/>
            <a:ext cx="3519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utorak, 4. ožujka 2025. u Ekonomskoj školi u Puli održano je županijsko Natjecanje iz engleskog jezika. Našu školu predstavljao je Josip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Funtek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učenik 7. b razreda pod mentorstvom prof. Sare Dabić. Josip je od 14 natjecatelja ostvario 1. mjesto</a:t>
            </a:r>
            <a:r>
              <a:rPr lang="hr-HR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. 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572539-F060-A6D8-8AF2-5455B5EB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B0CA85-453A-B64B-C38E-78E72566B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26" y="1624013"/>
            <a:ext cx="5424823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33EE251-6E6E-FD55-EC7F-247055199FDA}"/>
              </a:ext>
            </a:extLst>
          </p:cNvPr>
          <p:cNvSpPr txBox="1"/>
          <p:nvPr/>
        </p:nvSpPr>
        <p:spPr>
          <a:xfrm>
            <a:off x="7269164" y="2128351"/>
            <a:ext cx="38740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subotu, 12. travnja u Rijeci je održano 14. Međužupanijsko natjecanje mladih Hrvatskog Crvenog križa. Naša ekipa je osvojila 3. mjesto u konkurenciji 14 ekipa iz Primorsko-goranske i Istarske županije: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Emma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Košturjak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Vita Hadžić,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Vanessa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Romanik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Lara Dragan, Lucija Nikolić i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Noah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Štokovac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 vodstvom defektologinje Sanje Hećimović Šestan.</a:t>
            </a:r>
          </a:p>
        </p:txBody>
      </p:sp>
    </p:spTree>
    <p:extLst>
      <p:ext uri="{BB962C8B-B14F-4D97-AF65-F5344CB8AC3E}">
        <p14:creationId xmlns:p14="http://schemas.microsoft.com/office/powerpoint/2010/main" val="6640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EBC48F-6D9F-FF5D-8FE4-89AD2339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9CE586-9EBA-C409-3087-A230FBA1CC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09" y="1853248"/>
            <a:ext cx="1938081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73AE387-3C95-CDB8-0A5C-412C5C43C568}"/>
              </a:ext>
            </a:extLst>
          </p:cNvPr>
          <p:cNvSpPr txBox="1"/>
          <p:nvPr/>
        </p:nvSpPr>
        <p:spPr>
          <a:xfrm>
            <a:off x="4300728" y="251996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 28. do 30. travnja 2025. u OŠ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Finida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Poreč održano je XXXI. državno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atjecanje iz talijanskoga jezika za osnovne i srednje škole Republike Hrvatske.</a:t>
            </a:r>
          </a:p>
          <a:p>
            <a:pPr algn="just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Našu školu predstavljao je učenik Ronald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iz 8. E razreda pod mentorstvom prof. Martine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Baljak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Učenik Ronald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osvojio je 3. mjesto u kategoriji A te je njegov sastavak proglašen najkreativnijim.</a:t>
            </a:r>
          </a:p>
          <a:p>
            <a:pPr algn="just" fontAlgn="base"/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pratnji učenika bila je prof. Tea Kolarić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Deklić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6652BA-D8CA-E285-3C47-43CB9111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5" name="Rezervirano mjesto sadržaja 4" descr="Slika na kojoj se prikazuje odijevanje, osoba, traper, osmijeh&#10;&#10;Sadržaj generiran umjetnom inteligencijom može biti netočan.">
            <a:extLst>
              <a:ext uri="{FF2B5EF4-FFF2-40B4-BE49-F238E27FC236}">
                <a16:creationId xmlns:a16="http://schemas.microsoft.com/office/drawing/2014/main" id="{28DFF23C-3FF9-1D42-F92D-BF8113ED1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93" y="1961198"/>
            <a:ext cx="5582694" cy="4195762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F6EBB08-C81D-58A5-C40F-233B3E89E8C8}"/>
              </a:ext>
            </a:extLst>
          </p:cNvPr>
          <p:cNvSpPr txBox="1"/>
          <p:nvPr/>
        </p:nvSpPr>
        <p:spPr>
          <a:xfrm>
            <a:off x="6929112" y="1909643"/>
            <a:ext cx="461677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ovogodišnjoj državnoj razini Vjeronaučne olimpijade, koja se održala od 28. do 30. travnja u Splitsko-makarskoj nadbiskupiji, sudjelovale su 43 ekipe iz 15 hrvatskih biskupija: 20 osnovnoškolskih te 23 srednjoškolske. Učenice Nika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Valečić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Meri Markov, Tia Marković i Lara Jerman činile su ekipu OŠ Marije i Line s mentorom, vjeroučiteljem Davorom Mirkovićem. Na navedenom natjecanju učenice su osvojile 7. mjesto. 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Učenica Lara Jerman zamijenila je Rebeku Šverko na državnom natjecanju, a Rebeka je s navedenom ekipom osvojila 2. mjesto na županijskom Natjecanju.</a:t>
            </a:r>
          </a:p>
        </p:txBody>
      </p:sp>
    </p:spTree>
    <p:extLst>
      <p:ext uri="{BB962C8B-B14F-4D97-AF65-F5344CB8AC3E}">
        <p14:creationId xmlns:p14="http://schemas.microsoft.com/office/powerpoint/2010/main" val="26458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6652BA-D8CA-E285-3C47-43CB9111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34354B8-9A5C-49D4-A2D7-95E36E44D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264" y="1853248"/>
            <a:ext cx="8946541" cy="4195481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županijskom Natjecanju iz islamskog vjeronauka pod vodstvom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Elvedina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Posavljaka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učenici su osvojili sljedeća mjesta: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Kruševljanin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2. mjesto u kategoriji 6. razreda</a:t>
            </a:r>
          </a:p>
          <a:p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Halilović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2. mjesto u kategoriji 7. razreda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Omer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Međedović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3. mjesto u kategoriji 7. razreda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Kruševljanin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4. mjesto u kategoriji 7. razreda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889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3F8B33-9A6B-41BB-97FC-D79810DC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pic>
        <p:nvPicPr>
          <p:cNvPr id="5" name="Rezervirano mjesto sadržaja 4" descr="Slika na kojoj se prikazuje odijevanje, osoba, Ljudsko lice, osmijeh&#10;&#10;Sadržaj generiran umjetnom inteligencijom može biti netočan.">
            <a:extLst>
              <a:ext uri="{FF2B5EF4-FFF2-40B4-BE49-F238E27FC236}">
                <a16:creationId xmlns:a16="http://schemas.microsoft.com/office/drawing/2014/main" id="{2C161FFD-0D8E-BC2D-326A-64FD2CD51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3" y="2209799"/>
            <a:ext cx="5195564" cy="3620135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20394DB-0874-D9C3-D276-EB69CC744F95}"/>
              </a:ext>
            </a:extLst>
          </p:cNvPr>
          <p:cNvSpPr txBox="1"/>
          <p:nvPr/>
        </p:nvSpPr>
        <p:spPr>
          <a:xfrm>
            <a:off x="6201285" y="2311706"/>
            <a:ext cx="55578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Naši učenici postigli su zavidne rezultate na županijskom Natjecanju iz geografije koje se održalo 31. ožujka 2025. u OŠ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Vazmoslava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Gržalja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 Buzetu.</a:t>
            </a:r>
          </a:p>
          <a:p>
            <a:pPr algn="l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razred: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Matia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Ajbah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2. mjesto, mentorica prof. Helena Ivanović</a:t>
            </a:r>
          </a:p>
          <a:p>
            <a:pPr algn="l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razred: Isabel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Jurjak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4. mjesto, mentorica prof. Helena Ivanović</a:t>
            </a:r>
          </a:p>
          <a:p>
            <a:pPr algn="l" fontAlgn="base">
              <a:buNone/>
            </a:pP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razred: Dominik </a:t>
            </a:r>
            <a:r>
              <a:rPr lang="hr-H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Slavujević</a:t>
            </a:r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4. mjesto, mentor prof. Tonko Čikeš</a:t>
            </a:r>
          </a:p>
          <a:p>
            <a:pPr algn="l" fontAlgn="base"/>
            <a:r>
              <a:rPr lang="hr-HR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8. razred: Tia Marković – 4. mjesto, mentorica prof. Helena Ivanović</a:t>
            </a:r>
          </a:p>
        </p:txBody>
      </p:sp>
    </p:spTree>
    <p:extLst>
      <p:ext uri="{BB962C8B-B14F-4D97-AF65-F5344CB8AC3E}">
        <p14:creationId xmlns:p14="http://schemas.microsoft.com/office/powerpoint/2010/main" val="12747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4A807-68B4-1C91-569A-1FB7A609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 2024.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8772B70-9124-A829-CE38-04096D6B6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98" y="1700940"/>
            <a:ext cx="4703545" cy="3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89606D7-8F07-C9D7-4CF4-2322D3BE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92" y="1677253"/>
            <a:ext cx="4703545" cy="3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7054FE0-8375-ED11-BF9D-20FE223F43D7}"/>
              </a:ext>
            </a:extLst>
          </p:cNvPr>
          <p:cNvSpPr txBox="1"/>
          <p:nvPr/>
        </p:nvSpPr>
        <p:spPr>
          <a:xfrm>
            <a:off x="1236686" y="5631504"/>
            <a:ext cx="9077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suradnji s 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uzejom grada Umaga sudjelovali smo na 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adionici</a:t>
            </a:r>
            <a:r>
              <a:rPr lang="pl-P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Moj grad – zidine i kule</a:t>
            </a:r>
            <a:endParaRPr lang="pl-PL" sz="24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9A012A9-8104-413D-95BF-6EC1791164F6}"/>
              </a:ext>
            </a:extLst>
          </p:cNvPr>
          <p:cNvSpPr/>
          <p:nvPr/>
        </p:nvSpPr>
        <p:spPr>
          <a:xfrm>
            <a:off x="4515604" y="1662828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hr-H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Josip </a:t>
            </a:r>
            <a:r>
              <a:rPr lang="hr-H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Funtek</a:t>
            </a:r>
            <a:r>
              <a:rPr lang="hr-H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12. mjesto na europskim kvalifikacijama u kategoriji HIPPO 3</a:t>
            </a:r>
          </a:p>
          <a:p>
            <a:pPr fontAlgn="base"/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Ovogodišnje natjecanje </a:t>
            </a:r>
            <a:r>
              <a:rPr lang="hr-H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</a:t>
            </a:r>
            <a:r>
              <a:rPr lang="hr-H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English </a:t>
            </a:r>
            <a:r>
              <a:rPr lang="hr-H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hr-H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okupilo je ukupno 93 067 natjecatelja iz različitih zemalja diljem svijeta.</a:t>
            </a:r>
          </a:p>
          <a:p>
            <a:pPr fontAlgn="base"/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Natjecanje se održalo od 26. do 28. svibnja u </a:t>
            </a:r>
            <a:r>
              <a:rPr lang="hr-H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Lido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hr-H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Jesolu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(Italija).</a:t>
            </a:r>
          </a:p>
          <a:p>
            <a:pPr fontAlgn="base"/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Našu školu je na ovoj razini natjecanja i ove godine, drugi put za redom, predstavljao Josip </a:t>
            </a:r>
            <a:r>
              <a:rPr lang="hr-H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Funtek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učenik 7. b razreda. Ostvario je 12. rezultat u najbrojnijoj kategoriji koja obuhvaća učenike 7. i 8. razreda. Iako nije ostvario plasman na svjetsko finale (jer samo najbolji iz svake kategorije nastavljaju dalje) pokazao je izvrsno poznavanje engleskog jezika.</a:t>
            </a:r>
            <a:endParaRPr lang="hr-HR" sz="20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141B838-3941-4809-8353-4A30D148A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2" y="1853248"/>
            <a:ext cx="3146611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98862"/>
            <a:ext cx="8946541" cy="47495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HIPPO uspjesi: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Košturjak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3, mentorica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Budija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 Lanza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LITTLE HIPPO, mentorica prof. Marijana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Dunjić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Marušić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1, mentorica prof. Darija Barbić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Ključarić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1, mentorica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Budija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 Tušek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1, mentorica prof. Darija Barbić</a:t>
            </a:r>
          </a:p>
          <a:p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Ajbah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Međunarodno natjecanje HIPPO ENGLISH OLYMPIAD, kategorija HIPPO 2, mentorica prof. Sara Dabić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61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8552C855-5786-44A2-AE54-266BDE232432}"/>
              </a:ext>
            </a:extLst>
          </p:cNvPr>
          <p:cNvSpPr txBox="1">
            <a:spLocks/>
          </p:cNvSpPr>
          <p:nvPr/>
        </p:nvSpPr>
        <p:spPr>
          <a:xfrm>
            <a:off x="1207006" y="1517715"/>
            <a:ext cx="8946541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HIPPO uspjesi: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Goljevšček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2, mentorica prof. Darija Barbić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Mateo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Kolnrekaj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mjesto,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 natjecanje HIPPO ENGLISH OLYMPIAD, kategorija HIPPO 3, mentorica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Budija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Piškur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Međunarodno natjecanje HIPPO ENGLISH OLYMPIAD, kategorija HIPPO 3, mentorica prof. Sara Dabić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 Markov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Međunarodno natjecanje HIPPO ENGLISH OLYMPIAD, kategorija HIPPO 3, mentorica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Aldea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Budija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Šimunić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Međunarodno natjecanje HIPPO ENGLISH OLYMPIAD, kategorija HIPPO 3, mentorica prof. Darija Jakim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11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207006" y="1480008"/>
            <a:ext cx="8946541" cy="5051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hrvatskoga jezika: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 Hadžić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mjesto u kategoriji 7. razreda,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Valentina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Sivak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Doris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Ibrišimović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mjesto u kategoriji 7. razreda,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Valentina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Sivak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informatike: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Goljevšček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mjesto na županijskom Natjecanju iz informatike u disciplini Digitalnih kompetencij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mentorica prof. Matea Selimović</a:t>
            </a:r>
          </a:p>
          <a:p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povijesti: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 Hadžić i Doris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Ibrišimović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i 12 mjesto u kategoriji 7. razreda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mentorica prof. Stella Miloš</a:t>
            </a:r>
          </a:p>
          <a:p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Marinković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mjesto u kategoriji 8. razreda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mentorica prof. Stella Miloš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50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207006" y="1461156"/>
            <a:ext cx="8946541" cy="5070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 županijsko Natjecanje mladih tehničara: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Ištoković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mjesto u kategoriji 5. razreda,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Nikolina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Majkovčan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Tratnjak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Miloš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mjesto u kategoriji 6. razreda,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 prof. Zoran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Mamula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fizike: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Klara Curić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mjesto u kategoriji 8. razreda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mentorica prof. Martina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Mašić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matematike: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 Marinković –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mjesto u kategoriji 8. razreda,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mentorica prof. Matea Mažuran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 Franić – 12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mjesto u kategoriji 6. razreda,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mentorica prof.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Doris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Petrušić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91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207006" y="1781666"/>
            <a:ext cx="8946541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u skoku uvis: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Aurora Bauer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Vedrana Gržinić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atletike: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 Halilović –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mjesto u kategoriji trčanja na 800 metara, 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 prof. Dražen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Lekšan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0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207006" y="1781666"/>
            <a:ext cx="5457745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Državno prvenstvo školskih sportskih društava u gimnastici: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 Vranić, Megan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Bibalo</a:t>
            </a:r>
            <a:r>
              <a:rPr lang="hr-H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Laura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Hanzl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Giulia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Baioch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Zakinja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Tina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Macovaz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mjesto,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Vedrana Gržinić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32A16F3-6C22-4FE1-8091-1CECE7896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46" y="0"/>
            <a:ext cx="3101873" cy="6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3500630" y="2108463"/>
            <a:ext cx="4421579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Državno prvenstvo školskih sportskih društava u gimnastici: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Codiglia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mjesto na županijskom Natjecanju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 prof. Dražen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Lekšan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Keteleš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Mihael Mudri, Dominik Bulić, Luka Kolar i Dino Galović – 9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mjesto na državnom Natjecanju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 prof. Dražen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Lekšan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970C963-C98D-4EE5-A646-7AD6B247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66" y="1517617"/>
            <a:ext cx="3562153" cy="474953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8E790ED-A14D-4A0F-8C63-D5D09677B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4" y="1517618"/>
            <a:ext cx="2223673" cy="48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076414" y="1583703"/>
            <a:ext cx="10039171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prvenstvo školskih sportskih društava u rukometu:</a:t>
            </a:r>
          </a:p>
          <a:p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Delić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Brajković, Niko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Buršić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Gabrijel Matijević, Erik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Koljesnikov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Maksim Kovačić,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Lučano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Šepić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Tin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Runko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Pavle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Budek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Roko Sinčić, David Adamović, Danilo Maras, Luka Marjanović i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Davud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Redžepović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mjesto u kategoriji 5. i 6. razreda,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Vedrana Gržinić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2C688D8-A8B0-4D29-82C6-AA7AB2A22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54" y="3389234"/>
            <a:ext cx="4308049" cy="32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Uspjesi na natjecanjima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41A75EC3-8A05-49CE-8A79-90FD0B5F3F74}"/>
              </a:ext>
            </a:extLst>
          </p:cNvPr>
          <p:cNvSpPr txBox="1">
            <a:spLocks/>
          </p:cNvSpPr>
          <p:nvPr/>
        </p:nvSpPr>
        <p:spPr>
          <a:xfrm>
            <a:off x="1141020" y="2108463"/>
            <a:ext cx="4770152" cy="474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prvenstvo osnovnih škola do 4. razreda u mini rukometu:</a:t>
            </a:r>
          </a:p>
          <a:p>
            <a:pPr marL="0" indent="0">
              <a:buNone/>
            </a:pP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Buršić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Vita Šišić, Lana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Sambol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Tina Kotur, Lili Brkić, Lina Škoda, Anja Popović, Julija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Ritoša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Vanessa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Bojković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Sani Turković, Lukas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Miketek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Marin Lisica, Matteo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Birsa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Jakov Sever, Aron Roga, Leon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Ćordić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Natan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Nedeljković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Filip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Flere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Teo Banda i Leo Valenta – </a:t>
            </a:r>
            <a:r>
              <a:rPr lang="hr-H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mjesto,</a:t>
            </a:r>
            <a:r>
              <a:rPr lang="hr-H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mentorica prof. Vedrana Gržinić i trener Dino </a:t>
            </a:r>
            <a:r>
              <a:rPr lang="hr-H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Horozović</a:t>
            </a:r>
            <a:endParaRPr lang="hr-H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E4525BE-2ED5-449B-B814-D87D76071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1" y="1366887"/>
            <a:ext cx="3863639" cy="51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B35ACB-2257-E874-95C4-EDD61575A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Listopad, 2024.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8025FC-0975-9CFF-965E-7FB016E4E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99" y="1369097"/>
            <a:ext cx="8265431" cy="38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6B21B95-B7BB-0D57-F067-BDC8A6AF9848}"/>
              </a:ext>
            </a:extLst>
          </p:cNvPr>
          <p:cNvSpPr txBox="1"/>
          <p:nvPr/>
        </p:nvSpPr>
        <p:spPr>
          <a:xfrm>
            <a:off x="1971388" y="5488903"/>
            <a:ext cx="80794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Tradicionalno, već jedanaestu godinu zaredom obilježili smo Međunarodni dan starijih osoba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7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764" y="1853248"/>
            <a:ext cx="8946541" cy="4195481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ekipno Natjecanje u krosu</a:t>
            </a:r>
          </a:p>
          <a:p>
            <a:endParaRPr lang="hr-HR" dirty="0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A341A9E0-CD8A-4201-9AA7-1E863C9E7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533777"/>
              </p:ext>
            </p:extLst>
          </p:nvPr>
        </p:nvGraphicFramePr>
        <p:xfrm>
          <a:off x="1772615" y="2729022"/>
          <a:ext cx="7729602" cy="331970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263224">
                  <a:extLst>
                    <a:ext uri="{9D8B030D-6E8A-4147-A177-3AD203B41FA5}">
                      <a16:colId xmlns:a16="http://schemas.microsoft.com/office/drawing/2014/main" val="3266574629"/>
                    </a:ext>
                  </a:extLst>
                </a:gridCol>
                <a:gridCol w="2097850">
                  <a:extLst>
                    <a:ext uri="{9D8B030D-6E8A-4147-A177-3AD203B41FA5}">
                      <a16:colId xmlns:a16="http://schemas.microsoft.com/office/drawing/2014/main" val="582649615"/>
                    </a:ext>
                  </a:extLst>
                </a:gridCol>
                <a:gridCol w="3368528">
                  <a:extLst>
                    <a:ext uri="{9D8B030D-6E8A-4147-A177-3AD203B41FA5}">
                      <a16:colId xmlns:a16="http://schemas.microsoft.com/office/drawing/2014/main" val="916960623"/>
                    </a:ext>
                  </a:extLst>
                </a:gridCol>
              </a:tblGrid>
              <a:tr h="829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Halilović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Dražen </a:t>
                      </a:r>
                      <a:r>
                        <a:rPr lang="hr-HR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u krosu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2598567"/>
                  </a:ext>
                </a:extLst>
              </a:tr>
              <a:tr h="829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Rajan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Halkić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u krosu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463854"/>
                  </a:ext>
                </a:extLst>
              </a:tr>
              <a:tr h="829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 Drlje, 7. b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u krosu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874085"/>
                  </a:ext>
                </a:extLst>
              </a:tr>
              <a:tr h="829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Dominik Radek, 7. d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u krosu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40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0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764" y="1853248"/>
            <a:ext cx="8946541" cy="4195481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ekipno Natjecanje u krosu</a:t>
            </a:r>
          </a:p>
          <a:p>
            <a:endParaRPr lang="hr-HR" dirty="0"/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917DAF3F-6F7E-4132-A80E-AD487DD27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948951"/>
              </p:ext>
            </p:extLst>
          </p:nvPr>
        </p:nvGraphicFramePr>
        <p:xfrm>
          <a:off x="1687399" y="2696067"/>
          <a:ext cx="7956222" cy="322396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604982">
                  <a:extLst>
                    <a:ext uri="{9D8B030D-6E8A-4147-A177-3AD203B41FA5}">
                      <a16:colId xmlns:a16="http://schemas.microsoft.com/office/drawing/2014/main" val="1132000659"/>
                    </a:ext>
                  </a:extLst>
                </a:gridCol>
                <a:gridCol w="2053664">
                  <a:extLst>
                    <a:ext uri="{9D8B030D-6E8A-4147-A177-3AD203B41FA5}">
                      <a16:colId xmlns:a16="http://schemas.microsoft.com/office/drawing/2014/main" val="468318780"/>
                    </a:ext>
                  </a:extLst>
                </a:gridCol>
                <a:gridCol w="3297576">
                  <a:extLst>
                    <a:ext uri="{9D8B030D-6E8A-4147-A177-3AD203B41FA5}">
                      <a16:colId xmlns:a16="http://schemas.microsoft.com/office/drawing/2014/main" val="4147595409"/>
                    </a:ext>
                  </a:extLst>
                </a:gridCol>
              </a:tblGrid>
              <a:tr h="641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Doris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Ibrišimović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7. a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Vedrana Gržinić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krosu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732623"/>
                  </a:ext>
                </a:extLst>
              </a:tr>
              <a:tr h="64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Elena Kolić, 7. c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4747444"/>
                  </a:ext>
                </a:extLst>
              </a:tr>
              <a:tr h="64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 Lišić, 7. c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5043322"/>
                  </a:ext>
                </a:extLst>
              </a:tr>
              <a:tr h="1299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Lana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Njegovec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7. c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krosu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587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3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764" y="1853248"/>
            <a:ext cx="8946541" cy="4195481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ekipno Natjecanje u krosu u kategoriji 5. i 6. razreda</a:t>
            </a:r>
          </a:p>
          <a:p>
            <a:endParaRPr lang="hr-HR" b="1" dirty="0"/>
          </a:p>
          <a:p>
            <a:endParaRPr lang="hr-HR" b="1" dirty="0"/>
          </a:p>
          <a:p>
            <a:endParaRPr lang="hr-HR" dirty="0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4DB899EA-21A7-42E7-A4D5-7594CECE8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57091"/>
              </p:ext>
            </p:extLst>
          </p:nvPr>
        </p:nvGraphicFramePr>
        <p:xfrm>
          <a:off x="1357459" y="2535810"/>
          <a:ext cx="9404723" cy="386947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079240">
                  <a:extLst>
                    <a:ext uri="{9D8B030D-6E8A-4147-A177-3AD203B41FA5}">
                      <a16:colId xmlns:a16="http://schemas.microsoft.com/office/drawing/2014/main" val="3350854525"/>
                    </a:ext>
                  </a:extLst>
                </a:gridCol>
                <a:gridCol w="2427554">
                  <a:extLst>
                    <a:ext uri="{9D8B030D-6E8A-4147-A177-3AD203B41FA5}">
                      <a16:colId xmlns:a16="http://schemas.microsoft.com/office/drawing/2014/main" val="3163611977"/>
                    </a:ext>
                  </a:extLst>
                </a:gridCol>
                <a:gridCol w="3897929">
                  <a:extLst>
                    <a:ext uri="{9D8B030D-6E8A-4147-A177-3AD203B41FA5}">
                      <a16:colId xmlns:a16="http://schemas.microsoft.com/office/drawing/2014/main" val="247081752"/>
                    </a:ext>
                  </a:extLst>
                </a:gridCol>
              </a:tblGrid>
              <a:tr h="483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 Božić,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Vedrana Gržinić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1105946331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Ivano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Marfan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6. b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3600146774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Armando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Tatalović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d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2396588162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Erik Bre3čević,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b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232076839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 Bisaki Burlović,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d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1742928577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Emely Grbac Mujkić, 5.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1574285882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Natali Slavujević,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b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3588351735"/>
                  </a:ext>
                </a:extLst>
              </a:tr>
              <a:tr h="483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Sabina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Kruševljanin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6. 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mjesto na županijskom Natjecanju u krosu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687" marR="50687" marT="0" marB="0"/>
                </a:tc>
                <a:extLst>
                  <a:ext uri="{0D108BD9-81ED-4DB2-BD59-A6C34878D82A}">
                    <a16:rowId xmlns:a16="http://schemas.microsoft.com/office/drawing/2014/main" val="4125800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5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BC515BE5-752D-4F06-B2AA-1098E7433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50029"/>
              </p:ext>
            </p:extLst>
          </p:nvPr>
        </p:nvGraphicFramePr>
        <p:xfrm>
          <a:off x="1008669" y="2060220"/>
          <a:ext cx="9822730" cy="433956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16107">
                  <a:extLst>
                    <a:ext uri="{9D8B030D-6E8A-4147-A177-3AD203B41FA5}">
                      <a16:colId xmlns:a16="http://schemas.microsoft.com/office/drawing/2014/main" val="467550841"/>
                    </a:ext>
                  </a:extLst>
                </a:gridCol>
                <a:gridCol w="2535447">
                  <a:extLst>
                    <a:ext uri="{9D8B030D-6E8A-4147-A177-3AD203B41FA5}">
                      <a16:colId xmlns:a16="http://schemas.microsoft.com/office/drawing/2014/main" val="22088704"/>
                    </a:ext>
                  </a:extLst>
                </a:gridCol>
                <a:gridCol w="4071176">
                  <a:extLst>
                    <a:ext uri="{9D8B030D-6E8A-4147-A177-3AD203B41FA5}">
                      <a16:colId xmlns:a16="http://schemas.microsoft.com/office/drawing/2014/main" val="78586330"/>
                    </a:ext>
                  </a:extLst>
                </a:gridCol>
              </a:tblGrid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Bisaki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Burlović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d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Vedrana Gržinić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739725820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Marina Bošnjak, 8. c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114518416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Lucija Popović, 8. c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535337699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Aurora Bauer, 8. a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977291192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Lara Vukojević,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b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3181937456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Lana Forca, 8.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1949157569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 Lišić, 7. c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3134340059"/>
                  </a:ext>
                </a:extLst>
              </a:tr>
              <a:tr h="524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 Šćulac, 7. 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djevojčice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666" marR="33666" marT="0" marB="0"/>
                </a:tc>
                <a:extLst>
                  <a:ext uri="{0D108BD9-81ED-4DB2-BD59-A6C34878D82A}">
                    <a16:rowId xmlns:a16="http://schemas.microsoft.com/office/drawing/2014/main" val="1542453034"/>
                  </a:ext>
                </a:extLst>
              </a:tr>
            </a:tbl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1D9E2F95-9F57-4F72-B6C0-6F6F38CE8213}"/>
              </a:ext>
            </a:extLst>
          </p:cNvPr>
          <p:cNvSpPr/>
          <p:nvPr/>
        </p:nvSpPr>
        <p:spPr>
          <a:xfrm>
            <a:off x="856199" y="1491218"/>
            <a:ext cx="622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ekipno Natjecanje iz atletike za djevojčice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D9E2F95-9F57-4F72-B6C0-6F6F38CE8213}"/>
              </a:ext>
            </a:extLst>
          </p:cNvPr>
          <p:cNvSpPr/>
          <p:nvPr/>
        </p:nvSpPr>
        <p:spPr>
          <a:xfrm>
            <a:off x="856199" y="1491218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ekipno Natjecanje iz atletike za dječake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8105F0A2-8096-400D-AF30-19F3D22AA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368562"/>
              </p:ext>
            </p:extLst>
          </p:nvPr>
        </p:nvGraphicFramePr>
        <p:xfrm>
          <a:off x="932877" y="2076948"/>
          <a:ext cx="10152669" cy="419576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324129">
                  <a:extLst>
                    <a:ext uri="{9D8B030D-6E8A-4147-A177-3AD203B41FA5}">
                      <a16:colId xmlns:a16="http://schemas.microsoft.com/office/drawing/2014/main" val="815657531"/>
                    </a:ext>
                  </a:extLst>
                </a:gridCol>
                <a:gridCol w="2620613">
                  <a:extLst>
                    <a:ext uri="{9D8B030D-6E8A-4147-A177-3AD203B41FA5}">
                      <a16:colId xmlns:a16="http://schemas.microsoft.com/office/drawing/2014/main" val="2352918564"/>
                    </a:ext>
                  </a:extLst>
                </a:gridCol>
                <a:gridCol w="4207927">
                  <a:extLst>
                    <a:ext uri="{9D8B030D-6E8A-4147-A177-3AD203B41FA5}">
                      <a16:colId xmlns:a16="http://schemas.microsoft.com/office/drawing/2014/main" val="1255090362"/>
                    </a:ext>
                  </a:extLst>
                </a:gridCol>
              </a:tblGrid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 Drlje, 7. b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Dražen </a:t>
                      </a:r>
                      <a:r>
                        <a:rPr lang="hr-HR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1842137212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 Božić,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93687420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Rajan Halkić, 7.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2656492350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Arman Dervišević Smajilović, 8. b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3082623744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Mikael Pretula, 8. c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3716430997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Marko Medojević, 8.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918512049"/>
                  </a:ext>
                </a:extLst>
              </a:tr>
              <a:tr h="59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 Halilović,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e</a:t>
                      </a:r>
                      <a:endParaRPr lang="hr-HR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 prof. </a:t>
                      </a: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Dražen </a:t>
                      </a:r>
                      <a:r>
                        <a:rPr lang="hr-HR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Lekšan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ekipnom Natjecanju iz atletike za dječake</a:t>
                      </a:r>
                      <a:endParaRPr lang="hr-HR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239" marR="46239" marT="0" marB="0"/>
                </a:tc>
                <a:extLst>
                  <a:ext uri="{0D108BD9-81ED-4DB2-BD59-A6C34878D82A}">
                    <a16:rowId xmlns:a16="http://schemas.microsoft.com/office/drawing/2014/main" val="3252949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50F22241-5296-4110-BDAE-1C551F6D4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11864"/>
              </p:ext>
            </p:extLst>
          </p:nvPr>
        </p:nvGraphicFramePr>
        <p:xfrm>
          <a:off x="1103312" y="1920667"/>
          <a:ext cx="10067451" cy="443563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296228">
                  <a:extLst>
                    <a:ext uri="{9D8B030D-6E8A-4147-A177-3AD203B41FA5}">
                      <a16:colId xmlns:a16="http://schemas.microsoft.com/office/drawing/2014/main" val="1538998549"/>
                    </a:ext>
                  </a:extLst>
                </a:gridCol>
                <a:gridCol w="2598617">
                  <a:extLst>
                    <a:ext uri="{9D8B030D-6E8A-4147-A177-3AD203B41FA5}">
                      <a16:colId xmlns:a16="http://schemas.microsoft.com/office/drawing/2014/main" val="506162821"/>
                    </a:ext>
                  </a:extLst>
                </a:gridCol>
                <a:gridCol w="4172606">
                  <a:extLst>
                    <a:ext uri="{9D8B030D-6E8A-4147-A177-3AD203B41FA5}">
                      <a16:colId xmlns:a16="http://schemas.microsoft.com/office/drawing/2014/main" val="556762006"/>
                    </a:ext>
                  </a:extLst>
                </a:gridCol>
              </a:tblGrid>
              <a:tr h="313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Marin Drlje, 7. b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Vedrana Gržinić</a:t>
                      </a:r>
                      <a:endParaRPr lang="hr-HR" sz="105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4262042874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Natan Sever, 7.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629742672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Roko Lisica, 7. c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2040343869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Oton Gojani, 7.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1935233082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Luka Motušić, 7.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1956624115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Arian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Stojić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7. c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1082669120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Niko Buršić, 5.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1037345232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Karlo Perić, 7. d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674311143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 Adamović,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d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3958797706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Luka Matijašić,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d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514658059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Marko Medojević, 8. 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3049634895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 Šimunić, 8. 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1915453113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Delić Rot, 5. c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2425993584"/>
                  </a:ext>
                </a:extLst>
              </a:tr>
              <a:tr h="31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Arian Brajković,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mjesto na županijskom Natjecanju iz rukometa za dječake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120" marR="23120" marT="0" marB="0"/>
                </a:tc>
                <a:extLst>
                  <a:ext uri="{0D108BD9-81ED-4DB2-BD59-A6C34878D82A}">
                    <a16:rowId xmlns:a16="http://schemas.microsoft.com/office/drawing/2014/main" val="90662317"/>
                  </a:ext>
                </a:extLst>
              </a:tr>
            </a:tbl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FA508B20-BCD8-4399-8318-D580FB8E3DB9}"/>
              </a:ext>
            </a:extLst>
          </p:cNvPr>
          <p:cNvSpPr/>
          <p:nvPr/>
        </p:nvSpPr>
        <p:spPr>
          <a:xfrm>
            <a:off x="986811" y="1358443"/>
            <a:ext cx="5383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iz rukometa za dječake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D20B2-5F06-46AD-A0A8-3E741BEA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 uspjesi na natjecanjima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37B6BD-DA2D-4986-895D-470876719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8304DECB-F9AE-4F4A-8C48-1899922E4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256358"/>
              </p:ext>
            </p:extLst>
          </p:nvPr>
        </p:nvGraphicFramePr>
        <p:xfrm>
          <a:off x="923827" y="2045616"/>
          <a:ext cx="10369483" cy="435966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395119">
                  <a:extLst>
                    <a:ext uri="{9D8B030D-6E8A-4147-A177-3AD203B41FA5}">
                      <a16:colId xmlns:a16="http://schemas.microsoft.com/office/drawing/2014/main" val="1320433168"/>
                    </a:ext>
                  </a:extLst>
                </a:gridCol>
                <a:gridCol w="2676573">
                  <a:extLst>
                    <a:ext uri="{9D8B030D-6E8A-4147-A177-3AD203B41FA5}">
                      <a16:colId xmlns:a16="http://schemas.microsoft.com/office/drawing/2014/main" val="3387712438"/>
                    </a:ext>
                  </a:extLst>
                </a:gridCol>
                <a:gridCol w="4297791">
                  <a:extLst>
                    <a:ext uri="{9D8B030D-6E8A-4147-A177-3AD203B41FA5}">
                      <a16:colId xmlns:a16="http://schemas.microsoft.com/office/drawing/2014/main" val="4149054286"/>
                    </a:ext>
                  </a:extLst>
                </a:gridCol>
              </a:tblGrid>
              <a:tr h="403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 Božić,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Vedrana Gržinić</a:t>
                      </a:r>
                      <a:endParaRPr lang="hr-HR" sz="105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</a:t>
                      </a:r>
                      <a:r>
                        <a:rPr lang="hr-HR" sz="105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futsalu</a:t>
                      </a: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kategoriji 5./6. razreda</a:t>
                      </a:r>
                      <a:endParaRPr lang="hr-HR" sz="105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718283531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Ivano </a:t>
                      </a: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Marfan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6. b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2266840113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Erik Brečević, 6.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443807338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Nikolas Katalinić,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3006098669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Tomrecaj,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3096777688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Leonard Vukadionović, 6.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3430407849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Liam Puhar, 6. 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2251682739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Karlo Lukin,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b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1205468862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 Kukučka, 6. 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futsalu u kategoriji 5./6. razreda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3865413556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Dylan Tenčić, 6. d</a:t>
                      </a:r>
                      <a:endParaRPr lang="hr-HR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</a:t>
                      </a: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futsalu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kategoriji 5./6. razreda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2555037305"/>
                  </a:ext>
                </a:extLst>
              </a:tr>
              <a:tr h="395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 </a:t>
                      </a: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Bojković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6. a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mentorica prof. 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Vedrana Gržinić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mjesto na županijskom Natjecanju u </a:t>
                      </a:r>
                      <a:r>
                        <a:rPr lang="hr-HR" sz="105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futsalu</a:t>
                      </a:r>
                      <a:r>
                        <a:rPr lang="hr-HR" sz="10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kategoriji 5./6. razreda</a:t>
                      </a:r>
                      <a:endParaRPr lang="hr-HR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484" marR="24484" marT="0" marB="0"/>
                </a:tc>
                <a:extLst>
                  <a:ext uri="{0D108BD9-81ED-4DB2-BD59-A6C34878D82A}">
                    <a16:rowId xmlns:a16="http://schemas.microsoft.com/office/drawing/2014/main" val="3798340749"/>
                  </a:ext>
                </a:extLst>
              </a:tr>
            </a:tbl>
          </a:graphicData>
        </a:graphic>
      </p:graphicFrame>
      <p:sp>
        <p:nvSpPr>
          <p:cNvPr id="5" name="Pravokutnik 4">
            <a:extLst>
              <a:ext uri="{FF2B5EF4-FFF2-40B4-BE49-F238E27FC236}">
                <a16:creationId xmlns:a16="http://schemas.microsoft.com/office/drawing/2014/main" id="{4133F5B6-9BF0-4126-8B11-C2EC67220674}"/>
              </a:ext>
            </a:extLst>
          </p:cNvPr>
          <p:cNvSpPr/>
          <p:nvPr/>
        </p:nvSpPr>
        <p:spPr>
          <a:xfrm>
            <a:off x="1103312" y="1399085"/>
            <a:ext cx="634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Županijsko Natjecanje u </a:t>
            </a:r>
            <a:r>
              <a:rPr lang="hr-H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futsalu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kategoriji 5./6. razreda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1AA00-E054-4C9A-9005-70B89B25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Posebna pohvala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8A6115-8D39-4793-A67E-BEB7A1CBE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 razred (učiteljica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Aurika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Matković)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PŠ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Juricani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(učiteljice Ksenija Pavlović i Sara Majdak)</a:t>
            </a:r>
          </a:p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PŠ Babići, 1. i 2.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(učiteljica Sanja </a:t>
            </a:r>
            <a:r>
              <a:rPr lang="hr-H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Ošaben</a:t>
            </a: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Učenici i učitelji su tijekom školske godine aktivno sudjelovali i surađivali u raznim manifestacijama.</a:t>
            </a:r>
          </a:p>
        </p:txBody>
      </p:sp>
    </p:spTree>
    <p:extLst>
      <p:ext uri="{BB962C8B-B14F-4D97-AF65-F5344CB8AC3E}">
        <p14:creationId xmlns:p14="http://schemas.microsoft.com/office/powerpoint/2010/main" val="759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3EA528-7662-4A47-9A4E-72FAB59E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2203746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učimo za školu, nego za život!</a:t>
            </a:r>
          </a:p>
          <a:p>
            <a:pPr marL="0" indent="0" algn="ctr">
              <a:buNone/>
            </a:pPr>
            <a:endParaRPr lang="hr-HR" sz="6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hr-H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11940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71C2DB-5F99-7B48-04C9-B01FFC86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Listopad, 2024.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C4CE195-338E-8928-06A3-55F522369A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96" y="1340263"/>
            <a:ext cx="5267508" cy="3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C56F53A-8E8B-04F0-51BD-7EB037988EFC}"/>
              </a:ext>
            </a:extLst>
          </p:cNvPr>
          <p:cNvSpPr txBox="1"/>
          <p:nvPr/>
        </p:nvSpPr>
        <p:spPr>
          <a:xfrm>
            <a:off x="544035" y="5578274"/>
            <a:ext cx="1110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Organizirali smo humanitarnu akciju </a:t>
            </a:r>
            <a:r>
              <a:rPr lang="hr-HR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DJECA UMAGA ZA VUKOVAR </a:t>
            </a:r>
            <a:r>
              <a:rPr lang="hr-H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povodom odlaska učenika osmih razreda na terensku nastavu u Vukovar</a:t>
            </a:r>
          </a:p>
        </p:txBody>
      </p:sp>
    </p:spTree>
    <p:extLst>
      <p:ext uri="{BB962C8B-B14F-4D97-AF65-F5344CB8AC3E}">
        <p14:creationId xmlns:p14="http://schemas.microsoft.com/office/powerpoint/2010/main" val="20847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B0CF4F-FD93-F2EB-40FE-09228883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</a:t>
            </a:r>
            <a:r>
              <a:rPr lang="hr-HR" dirty="0">
                <a:solidFill>
                  <a:schemeClr val="bg1"/>
                </a:solidFill>
              </a:rPr>
              <a:t>, 2024.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82EF2F-78BA-F083-E6DA-B04BD04F7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147" y="2788842"/>
            <a:ext cx="3222578" cy="2434851"/>
          </a:xfrm>
        </p:spPr>
        <p:txBody>
          <a:bodyPr/>
          <a:lstStyle/>
          <a:p>
            <a:pPr>
              <a:buNone/>
            </a:pPr>
            <a:br>
              <a:rPr lang="nl-NL" dirty="0"/>
            </a:br>
            <a:endParaRPr lang="hr-H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BC23316-54DF-37D0-C005-4535C8E5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17" y="1438977"/>
            <a:ext cx="4065727" cy="39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09C31EC-26AA-CA79-E83F-9C1A8701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80" y="1438977"/>
            <a:ext cx="2985034" cy="39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0C95836-B37D-A121-7849-66E7A0FEFB57}"/>
              </a:ext>
            </a:extLst>
          </p:cNvPr>
          <p:cNvSpPr txBox="1"/>
          <p:nvPr/>
        </p:nvSpPr>
        <p:spPr>
          <a:xfrm>
            <a:off x="3028142" y="5789955"/>
            <a:ext cx="6097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Obilježili smo </a:t>
            </a:r>
            <a:r>
              <a:rPr lang="nl-NL" sz="24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 kravate u PŠ Kmeti</a:t>
            </a:r>
            <a:endParaRPr lang="hr-H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35DC85-789E-830D-CFC3-E67A1D5A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Listopad, 2024.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982EEF-8684-6030-6E33-747697773E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166" y="1532874"/>
            <a:ext cx="7374780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B9700A9-51B0-CFAA-9B1F-64722063B1C4}"/>
              </a:ext>
            </a:extLst>
          </p:cNvPr>
          <p:cNvSpPr txBox="1"/>
          <p:nvPr/>
        </p:nvSpPr>
        <p:spPr>
          <a:xfrm>
            <a:off x="2367084" y="5922847"/>
            <a:ext cx="6922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bilježili smo Dane kruha prigodnom izložbom i kratkim kulturno-umjetničkim programom</a:t>
            </a:r>
            <a:endParaRPr lang="hr-H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rilagođeno 20">
      <a:dk1>
        <a:sysClr val="windowText" lastClr="000000"/>
      </a:dk1>
      <a:lt1>
        <a:sysClr val="window" lastClr="FFFFFF"/>
      </a:lt1>
      <a:dk2>
        <a:srgbClr val="6CC4CB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866</TotalTime>
  <Words>3410</Words>
  <Application>Microsoft Office PowerPoint</Application>
  <PresentationFormat>Široki zaslon</PresentationFormat>
  <Paragraphs>453</Paragraphs>
  <Slides>68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68</vt:i4>
      </vt:variant>
    </vt:vector>
  </HeadingPairs>
  <TitlesOfParts>
    <vt:vector size="75" baseType="lpstr">
      <vt:lpstr>Arial</vt:lpstr>
      <vt:lpstr>Arial</vt:lpstr>
      <vt:lpstr>Calibri</vt:lpstr>
      <vt:lpstr>Century Gothic</vt:lpstr>
      <vt:lpstr>Montserrat</vt:lpstr>
      <vt:lpstr>Wingdings 3</vt:lpstr>
      <vt:lpstr>Ion</vt:lpstr>
      <vt:lpstr> I ovo lito je pasalo… </vt:lpstr>
      <vt:lpstr>Rujan 2024.</vt:lpstr>
      <vt:lpstr>Rujan 2024.</vt:lpstr>
      <vt:lpstr>Rujan 2024. </vt:lpstr>
      <vt:lpstr>Listopad 2024.</vt:lpstr>
      <vt:lpstr>Listopad, 2024.</vt:lpstr>
      <vt:lpstr>Listopad, 2024.</vt:lpstr>
      <vt:lpstr>Listopad, 2024.</vt:lpstr>
      <vt:lpstr>Listopad, 2024.</vt:lpstr>
      <vt:lpstr>Listopad, 2024.</vt:lpstr>
      <vt:lpstr>Studeni, 2024.</vt:lpstr>
      <vt:lpstr>Studeni, 2024.</vt:lpstr>
      <vt:lpstr>Studeni, 2024.</vt:lpstr>
      <vt:lpstr>Studeni, 2024.</vt:lpstr>
      <vt:lpstr>Prosinac, 2024.</vt:lpstr>
      <vt:lpstr>Prosinac, 2024.</vt:lpstr>
      <vt:lpstr>Prosinac 2024.</vt:lpstr>
      <vt:lpstr>Prosinac 2024.</vt:lpstr>
      <vt:lpstr>Siječanj, 2025.</vt:lpstr>
      <vt:lpstr>Siječanj, 2025.</vt:lpstr>
      <vt:lpstr>Siječanj, 2025.</vt:lpstr>
      <vt:lpstr>Veljača, 2025.</vt:lpstr>
      <vt:lpstr>Veljača, 2025.</vt:lpstr>
      <vt:lpstr>Veljača, 2025.</vt:lpstr>
      <vt:lpstr>Veljača, 2025.</vt:lpstr>
      <vt:lpstr>Ožujak, 2025.</vt:lpstr>
      <vt:lpstr>Ožujak, 2025.</vt:lpstr>
      <vt:lpstr>Ožujak, 2025.</vt:lpstr>
      <vt:lpstr>Travanj, 2025.</vt:lpstr>
      <vt:lpstr>Travanj, 2025.</vt:lpstr>
      <vt:lpstr>Travanj, 2025.</vt:lpstr>
      <vt:lpstr>Travanj, 2025.</vt:lpstr>
      <vt:lpstr>Travanj, 2025.  </vt:lpstr>
      <vt:lpstr>Travanj, 2025.</vt:lpstr>
      <vt:lpstr>Travanj, 2025.</vt:lpstr>
      <vt:lpstr>Svibanj, 2025.</vt:lpstr>
      <vt:lpstr>Svibanj, 2025.</vt:lpstr>
      <vt:lpstr>Svibanj, 2025.</vt:lpstr>
      <vt:lpstr>Svibanj, 2025.</vt:lpstr>
      <vt:lpstr>Svibanj, 2025.</vt:lpstr>
      <vt:lpstr>Svibanj, 2025.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Uspjesi na natjecanjima</vt:lpstr>
      <vt:lpstr>Ostali uspjesi na natjecanjima</vt:lpstr>
      <vt:lpstr>Ostali uspjesi na natjecanjima</vt:lpstr>
      <vt:lpstr>Ostali uspjesi na natjecanjima</vt:lpstr>
      <vt:lpstr>Ostali uspjesi na natjecanjima</vt:lpstr>
      <vt:lpstr>Ostali uspjesi na natjecanjima</vt:lpstr>
      <vt:lpstr>Ostali uspjesi na natjecanjima</vt:lpstr>
      <vt:lpstr>Ostali uspjesi na natjecanjima</vt:lpstr>
      <vt:lpstr>Posebna pohvala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Pregled šk. god. 2024. / 2025.</dc:title>
  <dc:creator>Maja Lalić</dc:creator>
  <cp:lastModifiedBy>Knjiznica</cp:lastModifiedBy>
  <cp:revision>49</cp:revision>
  <dcterms:created xsi:type="dcterms:W3CDTF">2025-05-28T11:20:28Z</dcterms:created>
  <dcterms:modified xsi:type="dcterms:W3CDTF">2025-06-11T09:54:11Z</dcterms:modified>
</cp:coreProperties>
</file>